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 id="2147483663" r:id="rId2"/>
  </p:sldMasterIdLst>
  <p:notesMasterIdLst>
    <p:notesMasterId r:id="rId22"/>
  </p:notesMasterIdLst>
  <p:sldIdLst>
    <p:sldId id="256" r:id="rId3"/>
    <p:sldId id="295" r:id="rId4"/>
    <p:sldId id="296" r:id="rId5"/>
    <p:sldId id="310" r:id="rId6"/>
    <p:sldId id="311" r:id="rId7"/>
    <p:sldId id="298" r:id="rId8"/>
    <p:sldId id="308" r:id="rId9"/>
    <p:sldId id="313" r:id="rId10"/>
    <p:sldId id="299" r:id="rId11"/>
    <p:sldId id="316" r:id="rId12"/>
    <p:sldId id="303" r:id="rId13"/>
    <p:sldId id="305" r:id="rId14"/>
    <p:sldId id="306" r:id="rId15"/>
    <p:sldId id="320" r:id="rId16"/>
    <p:sldId id="315" r:id="rId17"/>
    <p:sldId id="302" r:id="rId18"/>
    <p:sldId id="307" r:id="rId19"/>
    <p:sldId id="304" r:id="rId20"/>
    <p:sldId id="319" r:id="rId21"/>
  </p:sldIdLst>
  <p:sldSz cx="9144000" cy="5143500" type="screen16x9"/>
  <p:notesSz cx="6858000" cy="9144000"/>
  <p:embeddedFontLst>
    <p:embeddedFont>
      <p:font typeface="Bahnschrift SemiBold" panose="020B0502040204020203" pitchFamily="34" charset="0"/>
      <p:bold r:id="rId23"/>
    </p:embeddedFon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
      <p:font typeface="Helvetica Neue" panose="020B0604020202020204" charset="0"/>
      <p:regular r:id="rId32"/>
      <p:bold r:id="rId33"/>
      <p:italic r:id="rId34"/>
      <p:boldItalic r:id="rId35"/>
    </p:embeddedFont>
    <p:embeddedFont>
      <p:font typeface="Helvetica Neue Light" panose="020B0604020202020204" charset="0"/>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Open Sans Light" panose="020B0306030504020204" pitchFamily="34" charset="0"/>
      <p:regular r:id="rId44"/>
      <p:bold r:id="rId45"/>
      <p:italic r:id="rId46"/>
      <p:boldItalic r:id="rId47"/>
    </p:embeddedFont>
    <p:embeddedFont>
      <p:font typeface="Poppins" panose="000005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F5FE"/>
    <a:srgbClr val="1DB0E4"/>
    <a:srgbClr val="1CADE4"/>
    <a:srgbClr val="00717D"/>
    <a:srgbClr val="0085B4"/>
    <a:srgbClr val="6E6E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87149" autoAdjust="0"/>
  </p:normalViewPr>
  <p:slideViewPr>
    <p:cSldViewPr snapToGrid="0" snapToObjects="1">
      <p:cViewPr varScale="1">
        <p:scale>
          <a:sx n="85" d="100"/>
          <a:sy n="85" d="100"/>
        </p:scale>
        <p:origin x="66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9.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font" Target="fonts/font28.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7.fntdata"/><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font" Target="fonts/font2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font" Target="fonts/font19.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font" Target="fonts/font27.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985251883597313"/>
          <c:y val="8.7301543545823576E-2"/>
          <c:w val="0.82260285568722724"/>
          <c:h val="0.83040922315492005"/>
        </c:manualLayout>
      </c:layout>
      <c:doughnutChart>
        <c:varyColors val="1"/>
        <c:ser>
          <c:idx val="0"/>
          <c:order val="0"/>
          <c:tx>
            <c:strRef>
              <c:f>Sheet1!$B$1</c:f>
              <c:strCache>
                <c:ptCount val="1"/>
                <c:pt idx="0">
                  <c:v>Sales</c:v>
                </c:pt>
              </c:strCache>
            </c:strRef>
          </c:tx>
          <c:spPr>
            <a:ln w="19050"/>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28F-497B-9A9A-E6BA0D2B5F7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28F-497B-9A9A-E6BA0D2B5F7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28F-497B-9A9A-E6BA0D2B5F7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28F-497B-9A9A-E6BA0D2B5F7D}"/>
              </c:ext>
            </c:extLst>
          </c:dPt>
          <c:cat>
            <c:strRef>
              <c:f>Sheet1!$A$2:$A$5</c:f>
              <c:strCache>
                <c:ptCount val="2"/>
                <c:pt idx="0">
                  <c:v>1st Qtr</c:v>
                </c:pt>
                <c:pt idx="1">
                  <c:v>2nd Qtr</c:v>
                </c:pt>
              </c:strCache>
            </c:strRef>
          </c:cat>
          <c:val>
            <c:numRef>
              <c:f>Sheet1!$B$2:$B$5</c:f>
              <c:numCache>
                <c:formatCode>General</c:formatCode>
                <c:ptCount val="4"/>
                <c:pt idx="0">
                  <c:v>15</c:v>
                </c:pt>
                <c:pt idx="1">
                  <c:v>35</c:v>
                </c:pt>
              </c:numCache>
            </c:numRef>
          </c:val>
          <c:extLst>
            <c:ext xmlns:c16="http://schemas.microsoft.com/office/drawing/2014/chart" uri="{C3380CC4-5D6E-409C-BE32-E72D297353CC}">
              <c16:uniqueId val="{00000000-5ABA-44F5-9F74-9131728E8E4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6de83012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6de83012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Helvetica Neue Light"/>
              <a:ea typeface="Helvetica Neue Light"/>
              <a:cs typeface="Helvetica Neue Light"/>
              <a:sym typeface="Helvetica Neue 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Our problem is more pronounced than what it seems. </a:t>
            </a:r>
          </a:p>
          <a:p>
            <a:endParaRPr lang="en-IN" dirty="0"/>
          </a:p>
          <a:p>
            <a:r>
              <a:rPr lang="en-IN" dirty="0"/>
              <a:t>The number of unproductive hours that we spend each day can drastically be improved and channelized into time we spend on learning from our peers. It is often underestimated how much we can learn from our peers and surroundings.</a:t>
            </a:r>
          </a:p>
          <a:p>
            <a:endParaRPr lang="en-IN" dirty="0"/>
          </a:p>
          <a:p>
            <a:r>
              <a:rPr lang="en-IN" dirty="0"/>
              <a:t>But is it really that easy?</a:t>
            </a:r>
          </a:p>
          <a:p>
            <a:endParaRPr lang="en-IN" dirty="0"/>
          </a:p>
          <a:p>
            <a:r>
              <a:rPr lang="en-IN" dirty="0"/>
              <a:t>A psychological experiment in America’s unhappiest city, </a:t>
            </a:r>
            <a:r>
              <a:rPr lang="en-IN" dirty="0" err="1"/>
              <a:t>NewYork</a:t>
            </a:r>
            <a:r>
              <a:rPr lang="en-IN" dirty="0"/>
              <a:t>, in 2014 by University of Chicago concluded that social connection is essential for happiness and New York will be a happier city if they stepped out of their invisible bubble. </a:t>
            </a:r>
          </a:p>
          <a:p>
            <a:r>
              <a:rPr lang="en-IN" dirty="0"/>
              <a:t>Two groups of people were made to travel on a bus. Half of them were asked to talk to the person next to them, and the other half to remain in their usual solitude. A survey was then sent out and as reported by the people who talked on their journey, they not just had a better travel experience but some also reported that it was intellectually enriching.</a:t>
            </a:r>
          </a:p>
          <a:p>
            <a:endParaRPr lang="en-IN" dirty="0"/>
          </a:p>
          <a:p>
            <a:r>
              <a:rPr lang="en-IN" dirty="0"/>
              <a:t>They pondered upon why at the first place were people not talking then?</a:t>
            </a:r>
          </a:p>
          <a:p>
            <a:endParaRPr lang="en-IN" dirty="0"/>
          </a:p>
          <a:p>
            <a:r>
              <a:rPr lang="en-IN" dirty="0"/>
              <a:t>PLURALISTIC IGNORANCE.</a:t>
            </a:r>
          </a:p>
          <a:p>
            <a:r>
              <a:rPr lang="en-IN" dirty="0"/>
              <a:t>Read slide. Vicious circle!!</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C999D-C847-49B8-B5F5-EDF3E57543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6044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Our solution takes in your interests, helps you create a bio in our app. The app then leverages your location, and helps you locate folks with similar interests around you to connect and initiate a dialogue.</a:t>
            </a:r>
          </a:p>
          <a:p>
            <a:endParaRPr lang="en-IN" dirty="0"/>
          </a:p>
          <a:p>
            <a:r>
              <a:rPr lang="en-IN" dirty="0"/>
              <a:t>Going back to my personal example of having 2 hours between my classes. Through this app, let say if I am good with technology studying at Heinz, but I am curious to learn a bit more about the Product Management industry perhaps from someone taking a class at Tepper. The app would use my location at Heinz, and look for matches with Product as their interest areas and help me locate people around with an interest in Product who are available to talk.</a:t>
            </a:r>
          </a:p>
          <a:p>
            <a:endParaRPr lang="en-IN" dirty="0"/>
          </a:p>
          <a:p>
            <a:r>
              <a:rPr lang="en-IN" dirty="0"/>
              <a:t>I can then perhaps talk to someone with a Product experience, and use my 2 hours to actually form a real connection and get started into the Product industry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C999D-C847-49B8-B5F5-EDF3E57543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7354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Sneak peek. MACHINE LEARNING INTEREST AREA</a:t>
            </a:r>
          </a:p>
          <a:p>
            <a:endParaRPr lang="en-IN" dirty="0"/>
          </a:p>
          <a:p>
            <a:r>
              <a:rPr lang="en-IN" dirty="0"/>
              <a:t>If Andy goes ahead and talks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C999D-C847-49B8-B5F5-EDF3E57543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651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Let say Sarah, and then perhaps a week later Sarah talks Erica, then we slowly start to build a community. After each successful conversation, the users can endorse </a:t>
            </a:r>
            <a:r>
              <a:rPr lang="en-IN" dirty="0" err="1"/>
              <a:t>eachother</a:t>
            </a:r>
            <a:r>
              <a:rPr lang="en-IN" dirty="0"/>
              <a:t> much like LinkedIn, but not superficial since it is based on real conversations. Like Facebook, the community will start building. Andy will be able to see Erica as a mutual since he spoke to the middle node – Sarah, and the circle of machine learners in the area would start coming up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C999D-C847-49B8-B5F5-EDF3E57543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8923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Our problem is more pronounced than what it seems. </a:t>
            </a:r>
          </a:p>
          <a:p>
            <a:endParaRPr lang="en-IN" dirty="0"/>
          </a:p>
          <a:p>
            <a:r>
              <a:rPr lang="en-IN" dirty="0"/>
              <a:t>The number of unproductive hours that we spend each day can drastically be improved and channelized into time we spend on learning from our peers. It is often underestimated how much we can learn from our peers and surroundings.</a:t>
            </a:r>
          </a:p>
          <a:p>
            <a:endParaRPr lang="en-IN" dirty="0"/>
          </a:p>
          <a:p>
            <a:r>
              <a:rPr lang="en-IN" dirty="0"/>
              <a:t>But is it really that easy?</a:t>
            </a:r>
          </a:p>
          <a:p>
            <a:endParaRPr lang="en-IN" dirty="0"/>
          </a:p>
          <a:p>
            <a:r>
              <a:rPr lang="en-IN" dirty="0"/>
              <a:t>A psychological experiment in America’s unhappiest city, </a:t>
            </a:r>
            <a:r>
              <a:rPr lang="en-IN" dirty="0" err="1"/>
              <a:t>NewYork</a:t>
            </a:r>
            <a:r>
              <a:rPr lang="en-IN" dirty="0"/>
              <a:t>, in 2014 by University of Chicago concluded that social connection is essential for happiness and New York will be a happier city if they stepped out of their invisible bubble. </a:t>
            </a:r>
          </a:p>
          <a:p>
            <a:r>
              <a:rPr lang="en-IN" dirty="0"/>
              <a:t>Two groups of people were made to travel on a bus. Half of them were asked to talk to the person next to them, and the other half to remain in their usual solitude. A survey was then sent out and as reported by the people who talked on their journey, they not just had a better travel experience but some also reported that it was intellectually enriching.</a:t>
            </a:r>
          </a:p>
          <a:p>
            <a:endParaRPr lang="en-IN" dirty="0"/>
          </a:p>
          <a:p>
            <a:r>
              <a:rPr lang="en-IN" dirty="0"/>
              <a:t>They pondered upon why at the first place were people not talking then?</a:t>
            </a:r>
          </a:p>
          <a:p>
            <a:endParaRPr lang="en-IN" dirty="0"/>
          </a:p>
          <a:p>
            <a:r>
              <a:rPr lang="en-IN" dirty="0"/>
              <a:t>PLURALISTIC IGNORANCE.</a:t>
            </a:r>
          </a:p>
          <a:p>
            <a:r>
              <a:rPr lang="en-IN" dirty="0"/>
              <a:t>Read slide. Vicious circle!!</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C999D-C847-49B8-B5F5-EDF3E57543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302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Our problem is more pronounced than what it seems. </a:t>
            </a:r>
          </a:p>
          <a:p>
            <a:endParaRPr lang="en-IN" dirty="0"/>
          </a:p>
          <a:p>
            <a:r>
              <a:rPr lang="en-IN" dirty="0"/>
              <a:t>The number of unproductive hours that we spend each day can drastically be improved and channelized into time we spend on learning from our peers. It is often underestimated how much we can learn from our peers and surroundings.</a:t>
            </a:r>
          </a:p>
          <a:p>
            <a:endParaRPr lang="en-IN" dirty="0"/>
          </a:p>
          <a:p>
            <a:r>
              <a:rPr lang="en-IN" dirty="0"/>
              <a:t>But is it really that easy?</a:t>
            </a:r>
          </a:p>
          <a:p>
            <a:endParaRPr lang="en-IN" dirty="0"/>
          </a:p>
          <a:p>
            <a:r>
              <a:rPr lang="en-IN" dirty="0"/>
              <a:t>A psychological experiment in America’s unhappiest city, </a:t>
            </a:r>
            <a:r>
              <a:rPr lang="en-IN" dirty="0" err="1"/>
              <a:t>NewYork</a:t>
            </a:r>
            <a:r>
              <a:rPr lang="en-IN" dirty="0"/>
              <a:t>, in 2014 by University of Chicago concluded that social connection is essential for happiness and New York will be a happier city if they stepped out of their invisible bubble. </a:t>
            </a:r>
          </a:p>
          <a:p>
            <a:r>
              <a:rPr lang="en-IN" dirty="0"/>
              <a:t>Two groups of people were made to travel on a bus. Half of them were asked to talk to the person next to them, and the other half to remain in their usual solitude. A survey was then sent out and as reported by the people who talked on their journey, they not just had a better travel experience but some also reported that it was intellectually enriching.</a:t>
            </a:r>
          </a:p>
          <a:p>
            <a:endParaRPr lang="en-IN" dirty="0"/>
          </a:p>
          <a:p>
            <a:r>
              <a:rPr lang="en-IN" dirty="0"/>
              <a:t>They pondered upon why at the first place were people not talking then?</a:t>
            </a:r>
          </a:p>
          <a:p>
            <a:endParaRPr lang="en-IN" dirty="0"/>
          </a:p>
          <a:p>
            <a:r>
              <a:rPr lang="en-IN" dirty="0"/>
              <a:t>PLURALISTIC IGNORANCE.</a:t>
            </a:r>
          </a:p>
          <a:p>
            <a:r>
              <a:rPr lang="en-IN" dirty="0"/>
              <a:t>Read slide. Vicious circle!!</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C999D-C847-49B8-B5F5-EDF3E57543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4200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Finally, here’s our competition and our key differentiator.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C999D-C847-49B8-B5F5-EDF3E57543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8035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Meetup being the closest competitor of interest based connects, we aim to begin running our pilot from few cities which are either college or corporate hubs since they are the ones who are looking forward to network the most.</a:t>
            </a:r>
          </a:p>
          <a:p>
            <a:endParaRPr lang="en-IN" dirty="0"/>
          </a:p>
          <a:p>
            <a:r>
              <a:rPr lang="en-IN" dirty="0"/>
              <a:t>As the economics of the network effect plays out, we aim to scale in the next 5 years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C999D-C847-49B8-B5F5-EDF3E57543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2363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black and white landscapes of an introvert, a shy speaker, a lost professional, and an idle mind need to be illuminated with the </a:t>
            </a:r>
            <a:r>
              <a:rPr lang="en-IN" dirty="0" err="1"/>
              <a:t>colors</a:t>
            </a:r>
            <a:r>
              <a:rPr lang="en-IN" dirty="0"/>
              <a:t> of hope, and the wisdom of crowds</a:t>
            </a:r>
          </a:p>
          <a:p>
            <a:endParaRPr lang="en-IN" dirty="0"/>
          </a:p>
          <a:p>
            <a:r>
              <a:rPr lang="en-IN" dirty="0"/>
              <a:t>Networking has become an inherent part of our lives. Humans thrive and learn through conversations. …and a conversation is much more significant than what a Tweet or Instagram post can capture. A conversation is about the emotion, the body language, and the relationships we form through meaningful interactions. </a:t>
            </a:r>
          </a:p>
          <a:p>
            <a:r>
              <a:rPr lang="en-IN" dirty="0"/>
              <a:t>The pandemic has furthermore accentuated and has yet again reminded us the importance of physical connections. </a:t>
            </a:r>
          </a:p>
          <a:p>
            <a:endParaRPr lang="en-IN" dirty="0"/>
          </a:p>
          <a:p>
            <a:r>
              <a:rPr lang="en-IN" dirty="0"/>
              <a:t>It is all about hearing and sharing the stories and experiences and growing together IN THE REAL WORLD. </a:t>
            </a:r>
          </a:p>
          <a:p>
            <a:endParaRPr lang="en-IN" dirty="0"/>
          </a:p>
          <a:p>
            <a:r>
              <a:rPr lang="en-IN" dirty="0"/>
              <a:t>Let say, I have 2 hours of free time between my classes, I don’t know what to do. I would love to hear and learn from a peer, but I don’t know who is interested in what. </a:t>
            </a:r>
          </a:p>
          <a:p>
            <a:endParaRPr lang="en-IN" dirty="0"/>
          </a:p>
          <a:p>
            <a:r>
              <a:rPr lang="en-IN" dirty="0"/>
              <a:t>We introduce to you, PEEKO – a one-stop platform that leverages the power of technology to map your areas of interest, to find like-minded individuals in your </a:t>
            </a:r>
            <a:r>
              <a:rPr lang="en-IN" dirty="0" err="1"/>
              <a:t>neighborhood</a:t>
            </a:r>
            <a:r>
              <a:rPr lang="en-IN" dirty="0"/>
              <a:t>, and facilitate meaningful dialogues that add value.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D78A92-0141-4330-8F3E-FAADFAC23844}"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ru-R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5575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Our mission is to leverage these physical connections, and build communities of folks with similar interests. At Peeko, we envision to build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C999D-C847-49B8-B5F5-EDF3E57543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8160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C999D-C847-49B8-B5F5-EDF3E57543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452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C999D-C847-49B8-B5F5-EDF3E57543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3909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Our problem is more pronounced than what it seems. </a:t>
            </a:r>
          </a:p>
          <a:p>
            <a:endParaRPr lang="en-IN" dirty="0"/>
          </a:p>
          <a:p>
            <a:r>
              <a:rPr lang="en-IN" dirty="0"/>
              <a:t>The number of unproductive hours that we spend each day can drastically be improved and channelized into time we spend on learning from our peers. It is often underestimated how much we can learn from our peers and surroundings.</a:t>
            </a:r>
          </a:p>
          <a:p>
            <a:endParaRPr lang="en-IN" dirty="0"/>
          </a:p>
          <a:p>
            <a:r>
              <a:rPr lang="en-IN" dirty="0"/>
              <a:t>But is it really that easy?</a:t>
            </a:r>
          </a:p>
          <a:p>
            <a:endParaRPr lang="en-IN" dirty="0"/>
          </a:p>
          <a:p>
            <a:r>
              <a:rPr lang="en-IN" dirty="0"/>
              <a:t>A psychological experiment in America’s unhappiest city, </a:t>
            </a:r>
            <a:r>
              <a:rPr lang="en-IN" dirty="0" err="1"/>
              <a:t>NewYork</a:t>
            </a:r>
            <a:r>
              <a:rPr lang="en-IN" dirty="0"/>
              <a:t>, in 2014 by University of Chicago concluded that social connection is essential for happiness and New York will be a happier city if they stepped out of their invisible bubble. </a:t>
            </a:r>
          </a:p>
          <a:p>
            <a:r>
              <a:rPr lang="en-IN" dirty="0"/>
              <a:t>Two groups of people were made to travel on a bus. Half of them were asked to talk to the person next to them, and the other half to remain in their usual solitude. A survey was then sent out and as reported by the people who talked on their journey, they not just had a better travel experience but some also reported that it was intellectually enriching.</a:t>
            </a:r>
          </a:p>
          <a:p>
            <a:endParaRPr lang="en-IN" dirty="0"/>
          </a:p>
          <a:p>
            <a:r>
              <a:rPr lang="en-IN" dirty="0"/>
              <a:t>They pondered upon why at the first place were people not talking then?</a:t>
            </a:r>
          </a:p>
          <a:p>
            <a:endParaRPr lang="en-IN" dirty="0"/>
          </a:p>
          <a:p>
            <a:r>
              <a:rPr lang="en-IN" dirty="0"/>
              <a:t>PLURALISTIC IGNORANCE.</a:t>
            </a:r>
          </a:p>
          <a:p>
            <a:r>
              <a:rPr lang="en-IN" dirty="0"/>
              <a:t>Read slide. Vicious circle!!</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C999D-C847-49B8-B5F5-EDF3E57543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1442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Our problem is more pronounced than what it seems. </a:t>
            </a:r>
          </a:p>
          <a:p>
            <a:endParaRPr lang="en-IN" dirty="0"/>
          </a:p>
          <a:p>
            <a:r>
              <a:rPr lang="en-IN" dirty="0"/>
              <a:t>The number of unproductive hours that we spend each day can drastically be improved and channelized into time we spend on learning from our peers. It is often underestimated how much we can learn from our peers and surroundings.</a:t>
            </a:r>
          </a:p>
          <a:p>
            <a:endParaRPr lang="en-IN" dirty="0"/>
          </a:p>
          <a:p>
            <a:r>
              <a:rPr lang="en-IN" dirty="0"/>
              <a:t>But is it really that easy?</a:t>
            </a:r>
          </a:p>
          <a:p>
            <a:endParaRPr lang="en-IN" dirty="0"/>
          </a:p>
          <a:p>
            <a:r>
              <a:rPr lang="en-IN" dirty="0"/>
              <a:t>A psychological experiment in America’s unhappiest city, </a:t>
            </a:r>
            <a:r>
              <a:rPr lang="en-IN" dirty="0" err="1"/>
              <a:t>NewYork</a:t>
            </a:r>
            <a:r>
              <a:rPr lang="en-IN" dirty="0"/>
              <a:t>, in 2014 by University of Chicago concluded that social connection is essential for happiness and New York will be a happier city if they stepped out of their invisible bubble. </a:t>
            </a:r>
          </a:p>
          <a:p>
            <a:r>
              <a:rPr lang="en-IN" dirty="0"/>
              <a:t>Two groups of people were made to travel on a bus. Half of them were asked to talk to the person next to them, and the other half to remain in their usual solitude. A survey was then sent out and as reported by the people who talked on their journey, they not just had a better travel experience but some also reported that it was intellectually enriching.</a:t>
            </a:r>
          </a:p>
          <a:p>
            <a:endParaRPr lang="en-IN" dirty="0"/>
          </a:p>
          <a:p>
            <a:r>
              <a:rPr lang="en-IN" dirty="0"/>
              <a:t>They pondered upon why at the first place were people not talking then?</a:t>
            </a:r>
          </a:p>
          <a:p>
            <a:endParaRPr lang="en-IN" dirty="0"/>
          </a:p>
          <a:p>
            <a:r>
              <a:rPr lang="en-IN" dirty="0"/>
              <a:t>PLURALISTIC IGNORANCE.</a:t>
            </a:r>
          </a:p>
          <a:p>
            <a:r>
              <a:rPr lang="en-IN" dirty="0"/>
              <a:t>Read slide. Vicious circle!!</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C999D-C847-49B8-B5F5-EDF3E57543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350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Our problem is more pronounced than what it seems. </a:t>
            </a:r>
          </a:p>
          <a:p>
            <a:endParaRPr lang="en-IN" dirty="0"/>
          </a:p>
          <a:p>
            <a:r>
              <a:rPr lang="en-IN" dirty="0"/>
              <a:t>The number of unproductive hours that we spend each day can drastically be improved and channelized into time we spend on learning from our peers. It is often underestimated how much we can learn from our peers and surroundings.</a:t>
            </a:r>
          </a:p>
          <a:p>
            <a:endParaRPr lang="en-IN" dirty="0"/>
          </a:p>
          <a:p>
            <a:r>
              <a:rPr lang="en-IN" dirty="0"/>
              <a:t>But is it really that easy?</a:t>
            </a:r>
          </a:p>
          <a:p>
            <a:endParaRPr lang="en-IN" dirty="0"/>
          </a:p>
          <a:p>
            <a:r>
              <a:rPr lang="en-IN" dirty="0"/>
              <a:t>A psychological experiment in America’s unhappiest city, </a:t>
            </a:r>
            <a:r>
              <a:rPr lang="en-IN" dirty="0" err="1"/>
              <a:t>NewYork</a:t>
            </a:r>
            <a:r>
              <a:rPr lang="en-IN" dirty="0"/>
              <a:t>, in 2014 by University of Chicago concluded that social connection is essential for happiness and New York will be a happier city if they stepped out of their invisible bubble. </a:t>
            </a:r>
          </a:p>
          <a:p>
            <a:r>
              <a:rPr lang="en-IN" dirty="0"/>
              <a:t>Two groups of people were made to travel on a bus. Half of them were asked to talk to the person next to them, and the other half to remain in their usual solitude. A survey was then sent out and as reported by the people who talked on their journey, they not just had a better travel experience but some also reported that it was intellectually enriching.</a:t>
            </a:r>
          </a:p>
          <a:p>
            <a:endParaRPr lang="en-IN" dirty="0"/>
          </a:p>
          <a:p>
            <a:r>
              <a:rPr lang="en-IN" dirty="0"/>
              <a:t>They pondered upon why at the first place were people not talking then?</a:t>
            </a:r>
          </a:p>
          <a:p>
            <a:endParaRPr lang="en-IN" dirty="0"/>
          </a:p>
          <a:p>
            <a:r>
              <a:rPr lang="en-IN" dirty="0"/>
              <a:t>PLURALISTIC IGNORANCE.</a:t>
            </a:r>
          </a:p>
          <a:p>
            <a:r>
              <a:rPr lang="en-IN" dirty="0"/>
              <a:t>Read slide. Vicious circle!!</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C999D-C847-49B8-B5F5-EDF3E57543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9104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Speaking about a few of these focus areas. A working professional spends a lot of time travelling, and then in many individual contributing roles spends time eating lunch alone. 37% of meals consumed alone are not by choice as reported by Forbes. These lunches could instead add value and may even become a fruitful deal. Fun fact: The 3.5bn$ merger between two Home Improvement giants - Black &amp; Decker and Stanley Works happened over lunch in 2009.</a:t>
            </a:r>
          </a:p>
          <a:p>
            <a:endParaRPr lang="en-IN" dirty="0"/>
          </a:p>
          <a:p>
            <a:r>
              <a:rPr lang="en-IN" dirty="0"/>
              <a:t>The problem gets more pronounced in the younger demographic. The millennials are glued to their screens, and hardly step out. A study concludes that about 26% don’t know their neighbours, let alone learn from them. Imagine the value we can bring in the community if these strangers could become peers, and these peers become into communities of like-minded individuals that learn and grow together.</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C999D-C847-49B8-B5F5-EDF3E57543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22760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Image in Background &amp; Transparent Logo" type="title">
  <p:cSld name="TITLE">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p:nvPr/>
        </p:nvSpPr>
        <p:spPr>
          <a:xfrm>
            <a:off x="0" y="-9525"/>
            <a:ext cx="9162900" cy="5162400"/>
          </a:xfrm>
          <a:prstGeom prst="rect">
            <a:avLst/>
          </a:prstGeom>
          <a:solidFill>
            <a:srgbClr val="000000">
              <a:alpha val="56540"/>
            </a:srgb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txBox="1">
            <a:spLocks noGrp="1"/>
          </p:cNvSpPr>
          <p:nvPr>
            <p:ph type="sldNum" idx="12"/>
          </p:nvPr>
        </p:nvSpPr>
        <p:spPr>
          <a:xfrm>
            <a:off x="8539827" y="4809073"/>
            <a:ext cx="410400" cy="2079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12" name="Google Shape;12;p2"/>
          <p:cNvSpPr txBox="1">
            <a:spLocks noGrp="1"/>
          </p:cNvSpPr>
          <p:nvPr>
            <p:ph type="title"/>
          </p:nvPr>
        </p:nvSpPr>
        <p:spPr>
          <a:xfrm>
            <a:off x="2216567" y="236225"/>
            <a:ext cx="6659700" cy="3262500"/>
          </a:xfrm>
          <a:prstGeom prst="rect">
            <a:avLst/>
          </a:prstGeom>
          <a:noFill/>
          <a:ln>
            <a:noFill/>
          </a:ln>
          <a:effectLst>
            <a:outerShdw blurRad="71438" dist="19050" dir="5400000" algn="bl" rotWithShape="0">
              <a:srgbClr val="000000">
                <a:alpha val="50000"/>
              </a:srgbClr>
            </a:outerShdw>
          </a:effectLst>
        </p:spPr>
        <p:txBody>
          <a:bodyPr spcFirstLastPara="1" wrap="square" lIns="91425" tIns="91425" rIns="91425" bIns="91425" anchor="t" anchorCtr="0">
            <a:noAutofit/>
          </a:bodyPr>
          <a:lstStyle>
            <a:lvl1pPr lvl="0">
              <a:spcBef>
                <a:spcPts val="0"/>
              </a:spcBef>
              <a:spcAft>
                <a:spcPts val="0"/>
              </a:spcAft>
              <a:buNone/>
              <a:defRPr sz="6400">
                <a:solidFill>
                  <a:srgbClr val="FFFFFF"/>
                </a:solidFill>
                <a:latin typeface="Helvetica Neue Light"/>
                <a:ea typeface="Helvetica Neue Light"/>
                <a:cs typeface="Helvetica Neue Light"/>
                <a:sym typeface="Helvetica Neue Light"/>
              </a:defRPr>
            </a:lvl1pPr>
            <a:lvl2pPr lvl="1">
              <a:spcBef>
                <a:spcPts val="0"/>
              </a:spcBef>
              <a:spcAft>
                <a:spcPts val="0"/>
              </a:spcAft>
              <a:buNone/>
              <a:defRPr sz="6400" b="1">
                <a:solidFill>
                  <a:srgbClr val="FFFFFF"/>
                </a:solidFill>
                <a:latin typeface="Open Sans"/>
                <a:ea typeface="Open Sans"/>
                <a:cs typeface="Open Sans"/>
                <a:sym typeface="Open Sans"/>
              </a:defRPr>
            </a:lvl2pPr>
            <a:lvl3pPr lvl="2">
              <a:spcBef>
                <a:spcPts val="0"/>
              </a:spcBef>
              <a:spcAft>
                <a:spcPts val="0"/>
              </a:spcAft>
              <a:buNone/>
              <a:defRPr sz="6400" b="1">
                <a:solidFill>
                  <a:srgbClr val="FFFFFF"/>
                </a:solidFill>
                <a:latin typeface="Open Sans"/>
                <a:ea typeface="Open Sans"/>
                <a:cs typeface="Open Sans"/>
                <a:sym typeface="Open Sans"/>
              </a:defRPr>
            </a:lvl3pPr>
            <a:lvl4pPr lvl="3">
              <a:spcBef>
                <a:spcPts val="0"/>
              </a:spcBef>
              <a:spcAft>
                <a:spcPts val="0"/>
              </a:spcAft>
              <a:buNone/>
              <a:defRPr sz="6400" b="1">
                <a:solidFill>
                  <a:srgbClr val="FFFFFF"/>
                </a:solidFill>
                <a:latin typeface="Open Sans"/>
                <a:ea typeface="Open Sans"/>
                <a:cs typeface="Open Sans"/>
                <a:sym typeface="Open Sans"/>
              </a:defRPr>
            </a:lvl4pPr>
            <a:lvl5pPr lvl="4">
              <a:spcBef>
                <a:spcPts val="0"/>
              </a:spcBef>
              <a:spcAft>
                <a:spcPts val="0"/>
              </a:spcAft>
              <a:buNone/>
              <a:defRPr sz="6400" b="1">
                <a:solidFill>
                  <a:srgbClr val="FFFFFF"/>
                </a:solidFill>
                <a:latin typeface="Open Sans"/>
                <a:ea typeface="Open Sans"/>
                <a:cs typeface="Open Sans"/>
                <a:sym typeface="Open Sans"/>
              </a:defRPr>
            </a:lvl5pPr>
            <a:lvl6pPr lvl="5">
              <a:spcBef>
                <a:spcPts val="0"/>
              </a:spcBef>
              <a:spcAft>
                <a:spcPts val="0"/>
              </a:spcAft>
              <a:buNone/>
              <a:defRPr sz="6400" b="1">
                <a:solidFill>
                  <a:srgbClr val="FFFFFF"/>
                </a:solidFill>
                <a:latin typeface="Open Sans"/>
                <a:ea typeface="Open Sans"/>
                <a:cs typeface="Open Sans"/>
                <a:sym typeface="Open Sans"/>
              </a:defRPr>
            </a:lvl6pPr>
            <a:lvl7pPr lvl="6">
              <a:spcBef>
                <a:spcPts val="0"/>
              </a:spcBef>
              <a:spcAft>
                <a:spcPts val="0"/>
              </a:spcAft>
              <a:buNone/>
              <a:defRPr sz="6400" b="1">
                <a:solidFill>
                  <a:srgbClr val="FFFFFF"/>
                </a:solidFill>
                <a:latin typeface="Open Sans"/>
                <a:ea typeface="Open Sans"/>
                <a:cs typeface="Open Sans"/>
                <a:sym typeface="Open Sans"/>
              </a:defRPr>
            </a:lvl7pPr>
            <a:lvl8pPr lvl="7">
              <a:spcBef>
                <a:spcPts val="0"/>
              </a:spcBef>
              <a:spcAft>
                <a:spcPts val="0"/>
              </a:spcAft>
              <a:buNone/>
              <a:defRPr sz="6400" b="1">
                <a:solidFill>
                  <a:srgbClr val="FFFFFF"/>
                </a:solidFill>
                <a:latin typeface="Open Sans"/>
                <a:ea typeface="Open Sans"/>
                <a:cs typeface="Open Sans"/>
                <a:sym typeface="Open Sans"/>
              </a:defRPr>
            </a:lvl8pPr>
            <a:lvl9pPr lvl="8">
              <a:spcBef>
                <a:spcPts val="0"/>
              </a:spcBef>
              <a:spcAft>
                <a:spcPts val="0"/>
              </a:spcAft>
              <a:buNone/>
              <a:defRPr sz="6400" b="1">
                <a:solidFill>
                  <a:srgbClr val="FFFFFF"/>
                </a:solidFill>
                <a:latin typeface="Open Sans"/>
                <a:ea typeface="Open Sans"/>
                <a:cs typeface="Open Sans"/>
                <a:sym typeface="Open Sans"/>
              </a:defRPr>
            </a:lvl9pPr>
          </a:lstStyle>
          <a:p>
            <a:endParaRPr/>
          </a:p>
        </p:txBody>
      </p:sp>
      <p:sp>
        <p:nvSpPr>
          <p:cNvPr id="13" name="Google Shape;13;p2"/>
          <p:cNvSpPr txBox="1">
            <a:spLocks noGrp="1"/>
          </p:cNvSpPr>
          <p:nvPr>
            <p:ph type="subTitle" idx="1"/>
          </p:nvPr>
        </p:nvSpPr>
        <p:spPr>
          <a:xfrm>
            <a:off x="2254875" y="3621100"/>
            <a:ext cx="1612800" cy="961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a:solidFill>
                  <a:srgbClr val="D9D9D9"/>
                </a:solidFill>
                <a:latin typeface="Helvetica Neue Light"/>
                <a:ea typeface="Helvetica Neue Light"/>
                <a:cs typeface="Helvetica Neue Light"/>
                <a:sym typeface="Helvetica Neue Light"/>
              </a:defRPr>
            </a:lvl9pPr>
          </a:lstStyle>
          <a:p>
            <a:endParaRPr/>
          </a:p>
        </p:txBody>
      </p:sp>
      <p:sp>
        <p:nvSpPr>
          <p:cNvPr id="14" name="Google Shape;14;p2"/>
          <p:cNvSpPr txBox="1">
            <a:spLocks noGrp="1"/>
          </p:cNvSpPr>
          <p:nvPr>
            <p:ph type="subTitle" idx="2"/>
          </p:nvPr>
        </p:nvSpPr>
        <p:spPr>
          <a:xfrm>
            <a:off x="3924663" y="3621100"/>
            <a:ext cx="1612800" cy="961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a:solidFill>
                  <a:srgbClr val="D9D9D9"/>
                </a:solidFill>
                <a:latin typeface="Helvetica Neue Light"/>
                <a:ea typeface="Helvetica Neue Light"/>
                <a:cs typeface="Helvetica Neue Light"/>
                <a:sym typeface="Helvetica Neue Light"/>
              </a:defRPr>
            </a:lvl9pPr>
          </a:lstStyle>
          <a:p>
            <a:endParaRPr/>
          </a:p>
        </p:txBody>
      </p:sp>
      <p:sp>
        <p:nvSpPr>
          <p:cNvPr id="15" name="Google Shape;15;p2"/>
          <p:cNvSpPr txBox="1">
            <a:spLocks noGrp="1"/>
          </p:cNvSpPr>
          <p:nvPr>
            <p:ph type="subTitle" idx="3"/>
          </p:nvPr>
        </p:nvSpPr>
        <p:spPr>
          <a:xfrm>
            <a:off x="5590905" y="3621100"/>
            <a:ext cx="1612800" cy="961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a:solidFill>
                  <a:srgbClr val="D9D9D9"/>
                </a:solidFill>
                <a:latin typeface="Helvetica Neue Light"/>
                <a:ea typeface="Helvetica Neue Light"/>
                <a:cs typeface="Helvetica Neue Light"/>
                <a:sym typeface="Helvetica Neue Light"/>
              </a:defRPr>
            </a:lvl9pPr>
          </a:lstStyle>
          <a:p>
            <a:endParaRPr/>
          </a:p>
        </p:txBody>
      </p:sp>
      <p:pic>
        <p:nvPicPr>
          <p:cNvPr id="16" name="Google Shape;16;p2"/>
          <p:cNvPicPr preferRelativeResize="0"/>
          <p:nvPr/>
        </p:nvPicPr>
        <p:blipFill>
          <a:blip r:embed="rId2">
            <a:alphaModFix amt="20000"/>
          </a:blip>
          <a:stretch>
            <a:fillRect/>
          </a:stretch>
        </p:blipFill>
        <p:spPr>
          <a:xfrm>
            <a:off x="439650" y="401083"/>
            <a:ext cx="848676" cy="1549675"/>
          </a:xfrm>
          <a:prstGeom prst="rect">
            <a:avLst/>
          </a:prstGeom>
          <a:noFill/>
          <a:ln>
            <a:noFill/>
          </a:ln>
        </p:spPr>
      </p:pic>
      <p:sp>
        <p:nvSpPr>
          <p:cNvPr id="17" name="Google Shape;17;p2"/>
          <p:cNvSpPr txBox="1">
            <a:spLocks noGrp="1"/>
          </p:cNvSpPr>
          <p:nvPr>
            <p:ph type="subTitle" idx="4"/>
          </p:nvPr>
        </p:nvSpPr>
        <p:spPr>
          <a:xfrm>
            <a:off x="7257443" y="3613925"/>
            <a:ext cx="1612800" cy="961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a:solidFill>
                  <a:srgbClr val="D9D9D9"/>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with No Body 1">
  <p:cSld name="SECTION_HEADER_3_2_1">
    <p:bg>
      <p:bgPr>
        <a:solidFill>
          <a:srgbClr val="000000"/>
        </a:solidFill>
        <a:effectLst/>
      </p:bgPr>
    </p:bg>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564952" y="4782517"/>
            <a:ext cx="410400" cy="2079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62" name="Google Shape;62;p12"/>
          <p:cNvSpPr txBox="1">
            <a:spLocks noGrp="1"/>
          </p:cNvSpPr>
          <p:nvPr>
            <p:ph type="title"/>
          </p:nvPr>
        </p:nvSpPr>
        <p:spPr>
          <a:xfrm>
            <a:off x="317382" y="213225"/>
            <a:ext cx="8478000" cy="9642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1pPr>
            <a:lvl2pPr lvl="1"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2pPr>
            <a:lvl3pPr lvl="2"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3pPr>
            <a:lvl4pPr lvl="3"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4pPr>
            <a:lvl5pPr lvl="4"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5pPr>
            <a:lvl6pPr lvl="5"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6pPr>
            <a:lvl7pPr lvl="6"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7pPr>
            <a:lvl8pPr lvl="7"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8pPr>
            <a:lvl9pPr lvl="8"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with Footer 1">
  <p:cSld name="SECTION_HEADER_1_1">
    <p:bg>
      <p:bgPr>
        <a:solidFill>
          <a:srgbClr val="000000"/>
        </a:solidFill>
        <a:effectLst/>
      </p:bgPr>
    </p:bg>
    <p:spTree>
      <p:nvGrpSpPr>
        <p:cNvPr id="1" name="Shape 63"/>
        <p:cNvGrpSpPr/>
        <p:nvPr/>
      </p:nvGrpSpPr>
      <p:grpSpPr>
        <a:xfrm>
          <a:off x="0" y="0"/>
          <a:ext cx="0" cy="0"/>
          <a:chOff x="0" y="0"/>
          <a:chExt cx="0" cy="0"/>
        </a:xfrm>
      </p:grpSpPr>
      <p:sp>
        <p:nvSpPr>
          <p:cNvPr id="64" name="Google Shape;64;p13"/>
          <p:cNvSpPr txBox="1">
            <a:spLocks noGrp="1"/>
          </p:cNvSpPr>
          <p:nvPr>
            <p:ph type="sldNum" idx="12"/>
          </p:nvPr>
        </p:nvSpPr>
        <p:spPr>
          <a:xfrm>
            <a:off x="8564952" y="4782517"/>
            <a:ext cx="410400" cy="2079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ogo Library for HCII, CMU &amp; SCS">
  <p:cSld name="CUSTOM_1_1">
    <p:spTree>
      <p:nvGrpSpPr>
        <p:cNvPr id="1" name="Shape 68"/>
        <p:cNvGrpSpPr/>
        <p:nvPr/>
      </p:nvGrpSpPr>
      <p:grpSpPr>
        <a:xfrm>
          <a:off x="0" y="0"/>
          <a:ext cx="0" cy="0"/>
          <a:chOff x="0" y="0"/>
          <a:chExt cx="0" cy="0"/>
        </a:xfrm>
      </p:grpSpPr>
      <p:sp>
        <p:nvSpPr>
          <p:cNvPr id="69" name="Google Shape;69;p15"/>
          <p:cNvSpPr txBox="1">
            <a:spLocks noGrp="1"/>
          </p:cNvSpPr>
          <p:nvPr>
            <p:ph type="sldNum" idx="12"/>
          </p:nvPr>
        </p:nvSpPr>
        <p:spPr>
          <a:xfrm>
            <a:off x="8539827" y="4809073"/>
            <a:ext cx="410400" cy="2079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70" name="Google Shape;70;p15"/>
          <p:cNvPicPr preferRelativeResize="0"/>
          <p:nvPr/>
        </p:nvPicPr>
        <p:blipFill>
          <a:blip r:embed="rId2">
            <a:alphaModFix/>
          </a:blip>
          <a:stretch>
            <a:fillRect/>
          </a:stretch>
        </p:blipFill>
        <p:spPr>
          <a:xfrm>
            <a:off x="400250" y="453350"/>
            <a:ext cx="2936900" cy="1903375"/>
          </a:xfrm>
          <a:prstGeom prst="rect">
            <a:avLst/>
          </a:prstGeom>
          <a:noFill/>
          <a:ln>
            <a:noFill/>
          </a:ln>
        </p:spPr>
      </p:pic>
      <p:pic>
        <p:nvPicPr>
          <p:cNvPr id="71" name="Google Shape;71;p15"/>
          <p:cNvPicPr preferRelativeResize="0"/>
          <p:nvPr/>
        </p:nvPicPr>
        <p:blipFill>
          <a:blip r:embed="rId3">
            <a:alphaModFix/>
          </a:blip>
          <a:stretch>
            <a:fillRect/>
          </a:stretch>
        </p:blipFill>
        <p:spPr>
          <a:xfrm>
            <a:off x="4374600" y="421475"/>
            <a:ext cx="1385426" cy="2529749"/>
          </a:xfrm>
          <a:prstGeom prst="rect">
            <a:avLst/>
          </a:prstGeom>
          <a:noFill/>
          <a:ln>
            <a:noFill/>
          </a:ln>
        </p:spPr>
      </p:pic>
      <p:pic>
        <p:nvPicPr>
          <p:cNvPr id="72" name="Google Shape;72;p15"/>
          <p:cNvPicPr preferRelativeResize="0"/>
          <p:nvPr/>
        </p:nvPicPr>
        <p:blipFill rotWithShape="1">
          <a:blip r:embed="rId3">
            <a:alphaModFix/>
          </a:blip>
          <a:srcRect b="35691"/>
          <a:stretch/>
        </p:blipFill>
        <p:spPr>
          <a:xfrm>
            <a:off x="7702846" y="4124977"/>
            <a:ext cx="292851" cy="343900"/>
          </a:xfrm>
          <a:prstGeom prst="rect">
            <a:avLst/>
          </a:prstGeom>
          <a:noFill/>
          <a:ln>
            <a:noFill/>
          </a:ln>
        </p:spPr>
      </p:pic>
      <p:pic>
        <p:nvPicPr>
          <p:cNvPr id="73" name="Google Shape;73;p15"/>
          <p:cNvPicPr preferRelativeResize="0"/>
          <p:nvPr/>
        </p:nvPicPr>
        <p:blipFill>
          <a:blip r:embed="rId4">
            <a:alphaModFix/>
          </a:blip>
          <a:stretch>
            <a:fillRect/>
          </a:stretch>
        </p:blipFill>
        <p:spPr>
          <a:xfrm>
            <a:off x="400249" y="2951227"/>
            <a:ext cx="3060852" cy="547800"/>
          </a:xfrm>
          <a:prstGeom prst="rect">
            <a:avLst/>
          </a:prstGeom>
          <a:noFill/>
          <a:ln>
            <a:noFill/>
          </a:ln>
        </p:spPr>
      </p:pic>
      <p:pic>
        <p:nvPicPr>
          <p:cNvPr id="74" name="Google Shape;74;p15"/>
          <p:cNvPicPr preferRelativeResize="0"/>
          <p:nvPr/>
        </p:nvPicPr>
        <p:blipFill rotWithShape="1">
          <a:blip r:embed="rId3">
            <a:alphaModFix/>
          </a:blip>
          <a:srcRect b="36880"/>
          <a:stretch/>
        </p:blipFill>
        <p:spPr>
          <a:xfrm>
            <a:off x="6393324" y="421475"/>
            <a:ext cx="2491400" cy="2871424"/>
          </a:xfrm>
          <a:prstGeom prst="rect">
            <a:avLst/>
          </a:prstGeom>
          <a:noFill/>
          <a:ln>
            <a:noFill/>
          </a:ln>
        </p:spPr>
      </p:pic>
      <p:pic>
        <p:nvPicPr>
          <p:cNvPr id="75" name="Google Shape;75;p15"/>
          <p:cNvPicPr preferRelativeResize="0"/>
          <p:nvPr/>
        </p:nvPicPr>
        <p:blipFill rotWithShape="1">
          <a:blip r:embed="rId3">
            <a:alphaModFix/>
          </a:blip>
          <a:srcRect b="35691"/>
          <a:stretch/>
        </p:blipFill>
        <p:spPr>
          <a:xfrm>
            <a:off x="8419875" y="4211025"/>
            <a:ext cx="219575" cy="257851"/>
          </a:xfrm>
          <a:prstGeom prst="rect">
            <a:avLst/>
          </a:prstGeom>
          <a:noFill/>
          <a:ln>
            <a:noFill/>
          </a:ln>
        </p:spPr>
      </p:pic>
      <p:pic>
        <p:nvPicPr>
          <p:cNvPr id="76" name="Google Shape;76;p15"/>
          <p:cNvPicPr preferRelativeResize="0"/>
          <p:nvPr/>
        </p:nvPicPr>
        <p:blipFill rotWithShape="1">
          <a:blip r:embed="rId3">
            <a:alphaModFix/>
          </a:blip>
          <a:srcRect b="35691"/>
          <a:stretch/>
        </p:blipFill>
        <p:spPr>
          <a:xfrm>
            <a:off x="6918426" y="3921075"/>
            <a:ext cx="466474" cy="547801"/>
          </a:xfrm>
          <a:prstGeom prst="rect">
            <a:avLst/>
          </a:prstGeom>
          <a:noFill/>
          <a:ln>
            <a:noFill/>
          </a:ln>
        </p:spPr>
      </p:pic>
      <p:pic>
        <p:nvPicPr>
          <p:cNvPr id="77" name="Google Shape;77;p15"/>
          <p:cNvPicPr preferRelativeResize="0"/>
          <p:nvPr/>
        </p:nvPicPr>
        <p:blipFill rotWithShape="1">
          <a:blip r:embed="rId3">
            <a:alphaModFix/>
          </a:blip>
          <a:srcRect b="35691"/>
          <a:stretch/>
        </p:blipFill>
        <p:spPr>
          <a:xfrm>
            <a:off x="4443650" y="3429375"/>
            <a:ext cx="885174" cy="1039500"/>
          </a:xfrm>
          <a:prstGeom prst="rect">
            <a:avLst/>
          </a:prstGeom>
          <a:noFill/>
          <a:ln>
            <a:noFill/>
          </a:ln>
        </p:spPr>
      </p:pic>
      <p:pic>
        <p:nvPicPr>
          <p:cNvPr id="78" name="Google Shape;78;p15"/>
          <p:cNvPicPr preferRelativeResize="0"/>
          <p:nvPr/>
        </p:nvPicPr>
        <p:blipFill rotWithShape="1">
          <a:blip r:embed="rId3">
            <a:alphaModFix/>
          </a:blip>
          <a:srcRect b="35691"/>
          <a:stretch/>
        </p:blipFill>
        <p:spPr>
          <a:xfrm>
            <a:off x="5815325" y="3696349"/>
            <a:ext cx="657824" cy="7725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568941" y="1077691"/>
            <a:ext cx="4268010" cy="1138017"/>
          </a:xfrm>
        </p:spPr>
        <p:txBody>
          <a:bodyPr>
            <a:noAutofit/>
          </a:bodyPr>
          <a:lstStyle>
            <a:lvl1pPr>
              <a:defRPr sz="45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589695" y="3822497"/>
            <a:ext cx="3275648" cy="712372"/>
          </a:xfrm>
        </p:spPr>
        <p:txBody>
          <a:bodyPr>
            <a:noAutofit/>
          </a:bodyPr>
          <a:lstStyle>
            <a:lvl1pPr marL="0" indent="0" algn="l">
              <a:buNone/>
              <a:defRPr sz="2100" b="0" i="0">
                <a:solidFill>
                  <a:schemeClr val="accent3"/>
                </a:solidFill>
                <a:latin typeface="+mn-lt"/>
              </a:defRPr>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6051828" y="4066623"/>
            <a:ext cx="552505" cy="552505"/>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sz="1050"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6772470" y="2597723"/>
            <a:ext cx="2381485" cy="2210018"/>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sz="1050"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8282872" y="3424575"/>
            <a:ext cx="866861" cy="647764"/>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sz="1050"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8057746" y="-1266"/>
            <a:ext cx="1085957" cy="75254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sz="1050"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4902585" y="-9526"/>
            <a:ext cx="3734168" cy="1600358"/>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sz="1050"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4889223" y="-9525"/>
            <a:ext cx="3772271" cy="1609883"/>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sz="1050"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589694" y="2569023"/>
            <a:ext cx="2721975" cy="712372"/>
          </a:xfrm>
        </p:spPr>
        <p:txBody>
          <a:bodyPr>
            <a:normAutofit/>
          </a:bodyPr>
          <a:lstStyle>
            <a:lvl1pPr marL="0" indent="0">
              <a:buNone/>
              <a:defRPr sz="21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671788" y="2343472"/>
            <a:ext cx="1618722" cy="1134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sz="1050"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5862" y="3793409"/>
            <a:ext cx="536331" cy="712372"/>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sz="1050"/>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3461215" y="0"/>
            <a:ext cx="5689443" cy="4462180"/>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050"/>
            </a:lvl1pPr>
          </a:lstStyle>
          <a:p>
            <a:r>
              <a:rPr lang="en-US" dirty="0"/>
              <a:t>Click icon to add picture</a:t>
            </a:r>
            <a:endParaRPr lang="ru-RU"/>
          </a:p>
        </p:txBody>
      </p:sp>
    </p:spTree>
    <p:extLst>
      <p:ext uri="{BB962C8B-B14F-4D97-AF65-F5344CB8AC3E}">
        <p14:creationId xmlns:p14="http://schemas.microsoft.com/office/powerpoint/2010/main" val="1507474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684310" y="1779955"/>
            <a:ext cx="8453738" cy="1912185"/>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050"/>
            </a:lvl1pPr>
          </a:lstStyle>
          <a:p>
            <a:r>
              <a:rPr lang="en-US" dirty="0"/>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5999116" y="1234012"/>
            <a:ext cx="3147553" cy="751229"/>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sz="1050"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9140190" y="1974491"/>
            <a:ext cx="3811" cy="19036"/>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sz="1050"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586490" y="594879"/>
            <a:ext cx="6858000" cy="491716"/>
          </a:xfrm>
        </p:spPr>
        <p:txBody>
          <a:bodyPr anchor="b">
            <a:normAutofit/>
          </a:bodyPr>
          <a:lstStyle>
            <a:lvl1pPr algn="l">
              <a:defRPr sz="3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596829" y="1407789"/>
            <a:ext cx="5132459" cy="372167"/>
          </a:xfrm>
        </p:spPr>
        <p:txBody>
          <a:bodyPr>
            <a:normAutofit/>
          </a:bodyPr>
          <a:lstStyle>
            <a:lvl1pPr marL="0" indent="0" algn="l">
              <a:buNone/>
              <a:defRPr sz="1350" b="1" i="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609218" y="4348327"/>
            <a:ext cx="2856261" cy="273844"/>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677417" y="1163213"/>
            <a:ext cx="2455164" cy="1134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50" dirty="0"/>
          </a:p>
        </p:txBody>
      </p:sp>
      <p:sp>
        <p:nvSpPr>
          <p:cNvPr id="9" name="Freeform: Shape 8">
            <a:extLst>
              <a:ext uri="{FF2B5EF4-FFF2-40B4-BE49-F238E27FC236}">
                <a16:creationId xmlns:a16="http://schemas.microsoft.com/office/drawing/2014/main" id="{A8FB11AB-3031-47CA-85DD-696856C3C62C}"/>
              </a:ext>
            </a:extLst>
          </p:cNvPr>
          <p:cNvSpPr/>
          <p:nvPr/>
        </p:nvSpPr>
        <p:spPr>
          <a:xfrm>
            <a:off x="2924968" y="3497207"/>
            <a:ext cx="6219032" cy="570554"/>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sz="1050"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2932387" y="3499231"/>
            <a:ext cx="6207803" cy="192910"/>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sz="1050"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9140190" y="3499231"/>
            <a:ext cx="3811" cy="19035"/>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sz="1050"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2928925" y="3692141"/>
            <a:ext cx="6215075" cy="384817"/>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sz="1050" dirty="0"/>
          </a:p>
        </p:txBody>
      </p:sp>
    </p:spTree>
    <p:extLst>
      <p:ext uri="{BB962C8B-B14F-4D97-AF65-F5344CB8AC3E}">
        <p14:creationId xmlns:p14="http://schemas.microsoft.com/office/powerpoint/2010/main" val="33623631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047586" y="0"/>
            <a:ext cx="2921125" cy="4242248"/>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050"/>
            </a:lvl1pPr>
          </a:lstStyle>
          <a:p>
            <a:r>
              <a:rPr lang="en-US" dirty="0"/>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5182518" y="681037"/>
            <a:ext cx="3377471" cy="586979"/>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609218" y="4348327"/>
            <a:ext cx="2931595" cy="273844"/>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4119110" y="-9506"/>
            <a:ext cx="409281" cy="2864968"/>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sz="1050"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4109591" y="-9506"/>
            <a:ext cx="428318" cy="2874486"/>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sz="1050"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5182518" y="1537857"/>
            <a:ext cx="3411140" cy="479762"/>
          </a:xfrm>
        </p:spPr>
        <p:txBody>
          <a:bodyPr>
            <a:normAutofit/>
          </a:bodyPr>
          <a:lstStyle>
            <a:lvl1pPr marL="0" indent="0">
              <a:buNone/>
              <a:defRPr sz="135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5182518" y="2129785"/>
            <a:ext cx="3411140" cy="2187714"/>
          </a:xfrm>
        </p:spPr>
        <p:txBody>
          <a:bodyPr>
            <a:normAutofit/>
          </a:bodyPr>
          <a:lstStyle>
            <a:lvl1pPr marL="135000" indent="-135000">
              <a:spcBef>
                <a:spcPts val="450"/>
              </a:spcBef>
              <a:buClr>
                <a:schemeClr val="accent3"/>
              </a:buClr>
              <a:buFont typeface="Arial" panose="020B0604020202020204" pitchFamily="34" charset="0"/>
              <a:buChar char="•"/>
              <a:defRPr sz="105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5236461" y="1295004"/>
            <a:ext cx="2838985" cy="123979"/>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sz="1050"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802028" y="-9506"/>
            <a:ext cx="751935" cy="160857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sz="1050" dirty="0"/>
          </a:p>
        </p:txBody>
      </p:sp>
    </p:spTree>
    <p:extLst>
      <p:ext uri="{BB962C8B-B14F-4D97-AF65-F5344CB8AC3E}">
        <p14:creationId xmlns:p14="http://schemas.microsoft.com/office/powerpoint/2010/main" val="3173554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4328828" y="1112757"/>
            <a:ext cx="4816056" cy="2578820"/>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050"/>
            </a:lvl1pPr>
          </a:lstStyle>
          <a:p>
            <a:r>
              <a:rPr lang="en-US" dirty="0"/>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11890" y="923925"/>
            <a:ext cx="3377471" cy="586979"/>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609218" y="4348327"/>
            <a:ext cx="2931595" cy="273844"/>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622551" y="2916888"/>
            <a:ext cx="3411140" cy="1281167"/>
          </a:xfrm>
        </p:spPr>
        <p:txBody>
          <a:bodyPr>
            <a:normAutofit/>
          </a:bodyPr>
          <a:lstStyle>
            <a:lvl1pPr marL="135000" indent="-135000">
              <a:spcBef>
                <a:spcPts val="450"/>
              </a:spcBef>
              <a:buClr>
                <a:schemeClr val="accent3"/>
              </a:buClr>
              <a:buFont typeface="Arial" panose="020B0604020202020204" pitchFamily="34" charset="0"/>
              <a:buChar char="•"/>
              <a:defRPr sz="105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7810333" y="3324933"/>
            <a:ext cx="1336949" cy="22737"/>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sz="1050"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9144885" y="3117451"/>
            <a:ext cx="2398" cy="18948"/>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sz="1050"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9144885" y="3511570"/>
            <a:ext cx="2398" cy="18948"/>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sz="1050"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608336" y="1781176"/>
            <a:ext cx="3424238" cy="526256"/>
          </a:xfrm>
        </p:spPr>
        <p:txBody>
          <a:bodyPr>
            <a:noAutofit/>
          </a:bodyPr>
          <a:lstStyle>
            <a:lvl1pPr marL="0" indent="0">
              <a:buNone/>
              <a:defRPr sz="135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608337" y="2373976"/>
            <a:ext cx="3437335" cy="517144"/>
          </a:xfrm>
        </p:spPr>
        <p:txBody>
          <a:bodyPr/>
          <a:lstStyle>
            <a:lvl1pPr marL="0" indent="0">
              <a:buNone/>
              <a:defRPr sz="1050">
                <a:solidFill>
                  <a:schemeClr val="tx1">
                    <a:lumMod val="65000"/>
                    <a:lumOff val="35000"/>
                  </a:schemeClr>
                </a:solidFill>
              </a:defRPr>
            </a:lvl1pPr>
            <a:lvl2pPr marL="342900" indent="0">
              <a:buNone/>
              <a:defRPr sz="1050">
                <a:solidFill>
                  <a:schemeClr val="tx1">
                    <a:lumMod val="50000"/>
                    <a:lumOff val="50000"/>
                  </a:schemeClr>
                </a:solidFill>
              </a:defRPr>
            </a:lvl2pPr>
            <a:lvl3pPr marL="685800" indent="0">
              <a:buNone/>
              <a:defRPr sz="1050">
                <a:solidFill>
                  <a:schemeClr val="tx1">
                    <a:lumMod val="50000"/>
                    <a:lumOff val="50000"/>
                  </a:schemeClr>
                </a:solidFill>
              </a:defRPr>
            </a:lvl3pPr>
            <a:lvl4pPr marL="1028700" indent="0">
              <a:buNone/>
              <a:defRPr sz="1050">
                <a:solidFill>
                  <a:schemeClr val="tx1">
                    <a:lumMod val="50000"/>
                    <a:lumOff val="50000"/>
                  </a:schemeClr>
                </a:solidFill>
              </a:defRPr>
            </a:lvl4pPr>
            <a:lvl5pPr marL="1371600" indent="0">
              <a:buNone/>
              <a:defRPr sz="105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665687" y="1534247"/>
            <a:ext cx="2838985" cy="123979"/>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sz="1050"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7812706" y="3120769"/>
            <a:ext cx="1338848" cy="407381"/>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sz="1050"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6455318" y="3328249"/>
            <a:ext cx="2696688" cy="691601"/>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sz="1050" dirty="0"/>
          </a:p>
        </p:txBody>
      </p:sp>
    </p:spTree>
    <p:extLst>
      <p:ext uri="{BB962C8B-B14F-4D97-AF65-F5344CB8AC3E}">
        <p14:creationId xmlns:p14="http://schemas.microsoft.com/office/powerpoint/2010/main" val="1063046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623888" y="585788"/>
            <a:ext cx="7886700" cy="507206"/>
          </a:xfrm>
        </p:spPr>
        <p:txBody>
          <a:bodyPr anchor="b">
            <a:normAutofit/>
          </a:bodyPr>
          <a:lstStyle>
            <a:lvl1pPr algn="ctr">
              <a:defRPr sz="3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744964" y="2219695"/>
            <a:ext cx="3137738" cy="273844"/>
          </a:xfrm>
        </p:spPr>
        <p:txBody>
          <a:bodyPr>
            <a:normAutofit/>
          </a:bodyPr>
          <a:lstStyle>
            <a:lvl1pPr marL="0" indent="0">
              <a:buNone/>
              <a:defRPr sz="1875"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8" y="4348327"/>
            <a:ext cx="3086100" cy="273844"/>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622550" y="1423988"/>
            <a:ext cx="7886699" cy="526256"/>
          </a:xfrm>
        </p:spPr>
        <p:txBody>
          <a:bodyPr>
            <a:noAutofit/>
          </a:bodyPr>
          <a:lstStyle>
            <a:lvl1pPr marL="0" indent="0" algn="ctr">
              <a:buNone/>
              <a:defRPr sz="135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2264283" y="1187270"/>
            <a:ext cx="4615434" cy="1134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50"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4616970" y="2219695"/>
            <a:ext cx="3137738" cy="273844"/>
          </a:xfrm>
        </p:spPr>
        <p:txBody>
          <a:bodyPr>
            <a:normAutofit/>
          </a:bodyPr>
          <a:lstStyle>
            <a:lvl1pPr marL="0" indent="0">
              <a:buNone/>
              <a:defRPr sz="1875"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608484" y="2470684"/>
            <a:ext cx="3274219" cy="1750219"/>
          </a:xfrm>
        </p:spPr>
        <p:txBody>
          <a:bodyPr>
            <a:normAutofit/>
          </a:bodyPr>
          <a:lstStyle>
            <a:lvl1pPr marL="135000" indent="-135000">
              <a:spcBef>
                <a:spcPts val="450"/>
              </a:spcBef>
              <a:buClr>
                <a:schemeClr val="accent3"/>
              </a:buClr>
              <a:defRPr sz="105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4480489" y="2470684"/>
            <a:ext cx="3274219" cy="1750219"/>
          </a:xfrm>
        </p:spPr>
        <p:txBody>
          <a:bodyPr>
            <a:normAutofit/>
          </a:bodyPr>
          <a:lstStyle>
            <a:lvl1pPr marL="135000" indent="-135000">
              <a:spcBef>
                <a:spcPts val="450"/>
              </a:spcBef>
              <a:buClr>
                <a:schemeClr val="accent3"/>
              </a:buClr>
              <a:defRPr sz="105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50"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50"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50"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50"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50"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50" dirty="0"/>
            </a:p>
          </p:txBody>
        </p:sp>
      </p:grpSp>
    </p:spTree>
    <p:extLst>
      <p:ext uri="{BB962C8B-B14F-4D97-AF65-F5344CB8AC3E}">
        <p14:creationId xmlns:p14="http://schemas.microsoft.com/office/powerpoint/2010/main" val="27608930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4232065" y="1106227"/>
            <a:ext cx="3296444" cy="507206"/>
          </a:xfrm>
        </p:spPr>
        <p:txBody>
          <a:bodyPr anchor="b">
            <a:normAutofit/>
          </a:bodyPr>
          <a:lstStyle>
            <a:lvl1pPr algn="l">
              <a:defRPr sz="3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8" y="4348327"/>
            <a:ext cx="3086100" cy="273844"/>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4237417" y="1944427"/>
            <a:ext cx="4223164" cy="526256"/>
          </a:xfrm>
        </p:spPr>
        <p:txBody>
          <a:bodyPr>
            <a:noAutofit/>
          </a:bodyPr>
          <a:lstStyle>
            <a:lvl1pPr marL="0" indent="0" algn="l">
              <a:buNone/>
              <a:defRPr sz="135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4594789" y="2789571"/>
            <a:ext cx="1198417" cy="273844"/>
          </a:xfrm>
        </p:spPr>
        <p:txBody>
          <a:bodyPr anchor="b" anchorCtr="0">
            <a:normAutofit/>
          </a:bodyPr>
          <a:lstStyle>
            <a:lvl1pPr marL="0" indent="0">
              <a:buNone/>
              <a:defRPr sz="1350"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4594790" y="2993031"/>
            <a:ext cx="1198417" cy="273844"/>
          </a:xfrm>
        </p:spPr>
        <p:txBody>
          <a:bodyPr>
            <a:normAutofit/>
          </a:bodyPr>
          <a:lstStyle>
            <a:lvl1pPr marL="0" indent="0">
              <a:spcBef>
                <a:spcPts val="450"/>
              </a:spcBef>
              <a:buClr>
                <a:schemeClr val="accent3"/>
              </a:buClr>
              <a:buNone/>
              <a:defRPr sz="105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4594808" y="3338619"/>
            <a:ext cx="1198417" cy="273844"/>
          </a:xfrm>
        </p:spPr>
        <p:txBody>
          <a:bodyPr anchor="b" anchorCtr="0">
            <a:normAutofit/>
          </a:bodyPr>
          <a:lstStyle>
            <a:lvl1pPr marL="0" indent="0">
              <a:buNone/>
              <a:defRPr sz="1350"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4594809" y="3542080"/>
            <a:ext cx="1198417" cy="273844"/>
          </a:xfrm>
        </p:spPr>
        <p:txBody>
          <a:bodyPr>
            <a:normAutofit/>
          </a:bodyPr>
          <a:lstStyle>
            <a:lvl1pPr marL="0" indent="0">
              <a:spcBef>
                <a:spcPts val="450"/>
              </a:spcBef>
              <a:buClr>
                <a:schemeClr val="accent3"/>
              </a:buClr>
              <a:buNone/>
              <a:defRPr sz="105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6049425" y="2789571"/>
            <a:ext cx="1198417" cy="273844"/>
          </a:xfrm>
        </p:spPr>
        <p:txBody>
          <a:bodyPr anchor="b" anchorCtr="0">
            <a:normAutofit/>
          </a:bodyPr>
          <a:lstStyle>
            <a:lvl1pPr marL="0" indent="0">
              <a:buNone/>
              <a:defRPr sz="1350"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6049425" y="2993031"/>
            <a:ext cx="1198417" cy="273844"/>
          </a:xfrm>
        </p:spPr>
        <p:txBody>
          <a:bodyPr>
            <a:normAutofit/>
          </a:bodyPr>
          <a:lstStyle>
            <a:lvl1pPr marL="0" indent="0">
              <a:spcBef>
                <a:spcPts val="450"/>
              </a:spcBef>
              <a:buClr>
                <a:schemeClr val="accent3"/>
              </a:buClr>
              <a:buNone/>
              <a:defRPr sz="105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6049443" y="3338619"/>
            <a:ext cx="1198417" cy="273844"/>
          </a:xfrm>
        </p:spPr>
        <p:txBody>
          <a:bodyPr anchor="b" anchorCtr="0">
            <a:normAutofit/>
          </a:bodyPr>
          <a:lstStyle>
            <a:lvl1pPr marL="0" indent="0">
              <a:buNone/>
              <a:defRPr sz="1350"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6049444" y="3542080"/>
            <a:ext cx="1198417" cy="273844"/>
          </a:xfrm>
        </p:spPr>
        <p:txBody>
          <a:bodyPr>
            <a:normAutofit/>
          </a:bodyPr>
          <a:lstStyle>
            <a:lvl1pPr marL="0" indent="0">
              <a:spcBef>
                <a:spcPts val="450"/>
              </a:spcBef>
              <a:buClr>
                <a:schemeClr val="accent3"/>
              </a:buClr>
              <a:buNone/>
              <a:defRPr sz="105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7504060" y="2789571"/>
            <a:ext cx="1198417" cy="273844"/>
          </a:xfrm>
        </p:spPr>
        <p:txBody>
          <a:bodyPr anchor="b" anchorCtr="0">
            <a:normAutofit/>
          </a:bodyPr>
          <a:lstStyle>
            <a:lvl1pPr marL="0" indent="0">
              <a:buNone/>
              <a:defRPr sz="1350"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7504061" y="2993031"/>
            <a:ext cx="1198417" cy="273844"/>
          </a:xfrm>
        </p:spPr>
        <p:txBody>
          <a:bodyPr>
            <a:normAutofit/>
          </a:bodyPr>
          <a:lstStyle>
            <a:lvl1pPr marL="0" indent="0">
              <a:spcBef>
                <a:spcPts val="450"/>
              </a:spcBef>
              <a:buClr>
                <a:schemeClr val="accent3"/>
              </a:buClr>
              <a:buNone/>
              <a:defRPr sz="105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7504079" y="3338619"/>
            <a:ext cx="1198417" cy="273844"/>
          </a:xfrm>
        </p:spPr>
        <p:txBody>
          <a:bodyPr anchor="b" anchorCtr="0">
            <a:normAutofit/>
          </a:bodyPr>
          <a:lstStyle>
            <a:lvl1pPr marL="0" indent="0">
              <a:buNone/>
              <a:defRPr sz="1350"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7504080" y="3542080"/>
            <a:ext cx="1198417" cy="273844"/>
          </a:xfrm>
        </p:spPr>
        <p:txBody>
          <a:bodyPr>
            <a:normAutofit/>
          </a:bodyPr>
          <a:lstStyle>
            <a:lvl1pPr marL="0" indent="0">
              <a:spcBef>
                <a:spcPts val="450"/>
              </a:spcBef>
              <a:buClr>
                <a:schemeClr val="accent3"/>
              </a:buClr>
              <a:buNone/>
              <a:defRPr sz="105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683419" y="681038"/>
            <a:ext cx="3213497" cy="3274219"/>
          </a:xfrm>
        </p:spPr>
        <p:txBody>
          <a:bodyPr anchor="ctr" anchorCtr="0">
            <a:normAutofit/>
          </a:bodyPr>
          <a:lstStyle>
            <a:lvl1pPr marL="0" indent="0" algn="ctr">
              <a:buNone/>
              <a:defRPr sz="1200">
                <a:solidFill>
                  <a:schemeClr val="tx1">
                    <a:lumMod val="50000"/>
                    <a:lumOff val="50000"/>
                  </a:schemeClr>
                </a:solidFill>
              </a:defRPr>
            </a:lvl1pPr>
          </a:lstStyle>
          <a:p>
            <a:r>
              <a:rPr lang="en-US" dirty="0"/>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50"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50"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50"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50"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50"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50"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4298865" y="1700910"/>
            <a:ext cx="2262656" cy="123979"/>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sz="1050" dirty="0"/>
          </a:p>
        </p:txBody>
      </p:sp>
    </p:spTree>
    <p:extLst>
      <p:ext uri="{BB962C8B-B14F-4D97-AF65-F5344CB8AC3E}">
        <p14:creationId xmlns:p14="http://schemas.microsoft.com/office/powerpoint/2010/main" val="19159885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608808" y="1601007"/>
            <a:ext cx="2552481" cy="507206"/>
          </a:xfrm>
        </p:spPr>
        <p:txBody>
          <a:bodyPr anchor="b">
            <a:normAutofit/>
          </a:bodyPr>
          <a:lstStyle>
            <a:lvl1pPr algn="l">
              <a:defRPr sz="3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8" y="4348327"/>
            <a:ext cx="3086100" cy="273844"/>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607054" y="2439206"/>
            <a:ext cx="2547128" cy="1385049"/>
          </a:xfrm>
        </p:spPr>
        <p:txBody>
          <a:bodyPr>
            <a:noAutofit/>
          </a:bodyPr>
          <a:lstStyle>
            <a:lvl1pPr marL="0" indent="0" algn="l">
              <a:buNone/>
              <a:defRPr sz="135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3543300" y="1119911"/>
            <a:ext cx="4920854" cy="2885351"/>
          </a:xfrm>
        </p:spPr>
        <p:txBody>
          <a:bodyPr anchor="ctr" anchorCtr="0">
            <a:normAutofit/>
          </a:bodyPr>
          <a:lstStyle>
            <a:lvl1pPr marL="0" indent="0" algn="ctr">
              <a:buNone/>
              <a:defRPr sz="1200">
                <a:solidFill>
                  <a:schemeClr val="tx1">
                    <a:lumMod val="50000"/>
                    <a:lumOff val="50000"/>
                  </a:schemeClr>
                </a:solidFill>
              </a:defRPr>
            </a:lvl1pPr>
          </a:lstStyle>
          <a:p>
            <a:r>
              <a:rPr lang="en-US" dirty="0"/>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2608" y="0"/>
            <a:ext cx="1641600" cy="1450346"/>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50"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50"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50"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50"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50"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50"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671745" y="2184121"/>
            <a:ext cx="2086425" cy="123979"/>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sz="1050" dirty="0"/>
          </a:p>
        </p:txBody>
      </p:sp>
    </p:spTree>
    <p:extLst>
      <p:ext uri="{BB962C8B-B14F-4D97-AF65-F5344CB8AC3E}">
        <p14:creationId xmlns:p14="http://schemas.microsoft.com/office/powerpoint/2010/main" val="1933337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with Black Background &amp; Transparent Logo 1">
  <p:cSld name="TITLE_3">
    <p:bg>
      <p:bgPr>
        <a:solidFill>
          <a:srgbClr val="000000"/>
        </a:solid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sldNum" idx="12"/>
          </p:nvPr>
        </p:nvSpPr>
        <p:spPr>
          <a:xfrm>
            <a:off x="8539827" y="4809073"/>
            <a:ext cx="410400" cy="2079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20" name="Google Shape;20;p3"/>
          <p:cNvSpPr txBox="1">
            <a:spLocks noGrp="1"/>
          </p:cNvSpPr>
          <p:nvPr>
            <p:ph type="title"/>
          </p:nvPr>
        </p:nvSpPr>
        <p:spPr>
          <a:xfrm>
            <a:off x="2216567" y="236225"/>
            <a:ext cx="6659700" cy="3262500"/>
          </a:xfrm>
          <a:prstGeom prst="rect">
            <a:avLst/>
          </a:prstGeom>
          <a:noFill/>
          <a:ln>
            <a:noFill/>
          </a:ln>
          <a:effectLst>
            <a:outerShdw blurRad="71438" dist="19050" dir="5400000" algn="bl" rotWithShape="0">
              <a:srgbClr val="000000">
                <a:alpha val="50000"/>
              </a:srgbClr>
            </a:outerShdw>
          </a:effectLst>
        </p:spPr>
        <p:txBody>
          <a:bodyPr spcFirstLastPara="1" wrap="square" lIns="91425" tIns="91425" rIns="91425" bIns="91425" anchor="t" anchorCtr="0">
            <a:noAutofit/>
          </a:bodyPr>
          <a:lstStyle>
            <a:lvl1pPr lvl="0" rtl="0">
              <a:spcBef>
                <a:spcPts val="0"/>
              </a:spcBef>
              <a:spcAft>
                <a:spcPts val="0"/>
              </a:spcAft>
              <a:buNone/>
              <a:defRPr sz="6400">
                <a:solidFill>
                  <a:srgbClr val="FFFFFF"/>
                </a:solidFill>
                <a:latin typeface="Helvetica Neue Light"/>
                <a:ea typeface="Helvetica Neue Light"/>
                <a:cs typeface="Helvetica Neue Light"/>
                <a:sym typeface="Helvetica Neue Light"/>
              </a:defRPr>
            </a:lvl1pPr>
            <a:lvl2pPr lvl="1" rtl="0">
              <a:spcBef>
                <a:spcPts val="0"/>
              </a:spcBef>
              <a:spcAft>
                <a:spcPts val="0"/>
              </a:spcAft>
              <a:buNone/>
              <a:defRPr sz="6400" b="1">
                <a:solidFill>
                  <a:srgbClr val="FFFFFF"/>
                </a:solidFill>
                <a:latin typeface="Open Sans"/>
                <a:ea typeface="Open Sans"/>
                <a:cs typeface="Open Sans"/>
                <a:sym typeface="Open Sans"/>
              </a:defRPr>
            </a:lvl2pPr>
            <a:lvl3pPr lvl="2" rtl="0">
              <a:spcBef>
                <a:spcPts val="0"/>
              </a:spcBef>
              <a:spcAft>
                <a:spcPts val="0"/>
              </a:spcAft>
              <a:buNone/>
              <a:defRPr sz="6400" b="1">
                <a:solidFill>
                  <a:srgbClr val="FFFFFF"/>
                </a:solidFill>
                <a:latin typeface="Open Sans"/>
                <a:ea typeface="Open Sans"/>
                <a:cs typeface="Open Sans"/>
                <a:sym typeface="Open Sans"/>
              </a:defRPr>
            </a:lvl3pPr>
            <a:lvl4pPr lvl="3" rtl="0">
              <a:spcBef>
                <a:spcPts val="0"/>
              </a:spcBef>
              <a:spcAft>
                <a:spcPts val="0"/>
              </a:spcAft>
              <a:buNone/>
              <a:defRPr sz="6400" b="1">
                <a:solidFill>
                  <a:srgbClr val="FFFFFF"/>
                </a:solidFill>
                <a:latin typeface="Open Sans"/>
                <a:ea typeface="Open Sans"/>
                <a:cs typeface="Open Sans"/>
                <a:sym typeface="Open Sans"/>
              </a:defRPr>
            </a:lvl4pPr>
            <a:lvl5pPr lvl="4" rtl="0">
              <a:spcBef>
                <a:spcPts val="0"/>
              </a:spcBef>
              <a:spcAft>
                <a:spcPts val="0"/>
              </a:spcAft>
              <a:buNone/>
              <a:defRPr sz="6400" b="1">
                <a:solidFill>
                  <a:srgbClr val="FFFFFF"/>
                </a:solidFill>
                <a:latin typeface="Open Sans"/>
                <a:ea typeface="Open Sans"/>
                <a:cs typeface="Open Sans"/>
                <a:sym typeface="Open Sans"/>
              </a:defRPr>
            </a:lvl5pPr>
            <a:lvl6pPr lvl="5" rtl="0">
              <a:spcBef>
                <a:spcPts val="0"/>
              </a:spcBef>
              <a:spcAft>
                <a:spcPts val="0"/>
              </a:spcAft>
              <a:buNone/>
              <a:defRPr sz="6400" b="1">
                <a:solidFill>
                  <a:srgbClr val="FFFFFF"/>
                </a:solidFill>
                <a:latin typeface="Open Sans"/>
                <a:ea typeface="Open Sans"/>
                <a:cs typeface="Open Sans"/>
                <a:sym typeface="Open Sans"/>
              </a:defRPr>
            </a:lvl6pPr>
            <a:lvl7pPr lvl="6" rtl="0">
              <a:spcBef>
                <a:spcPts val="0"/>
              </a:spcBef>
              <a:spcAft>
                <a:spcPts val="0"/>
              </a:spcAft>
              <a:buNone/>
              <a:defRPr sz="6400" b="1">
                <a:solidFill>
                  <a:srgbClr val="FFFFFF"/>
                </a:solidFill>
                <a:latin typeface="Open Sans"/>
                <a:ea typeface="Open Sans"/>
                <a:cs typeface="Open Sans"/>
                <a:sym typeface="Open Sans"/>
              </a:defRPr>
            </a:lvl7pPr>
            <a:lvl8pPr lvl="7" rtl="0">
              <a:spcBef>
                <a:spcPts val="0"/>
              </a:spcBef>
              <a:spcAft>
                <a:spcPts val="0"/>
              </a:spcAft>
              <a:buNone/>
              <a:defRPr sz="6400" b="1">
                <a:solidFill>
                  <a:srgbClr val="FFFFFF"/>
                </a:solidFill>
                <a:latin typeface="Open Sans"/>
                <a:ea typeface="Open Sans"/>
                <a:cs typeface="Open Sans"/>
                <a:sym typeface="Open Sans"/>
              </a:defRPr>
            </a:lvl8pPr>
            <a:lvl9pPr lvl="8" rtl="0">
              <a:spcBef>
                <a:spcPts val="0"/>
              </a:spcBef>
              <a:spcAft>
                <a:spcPts val="0"/>
              </a:spcAft>
              <a:buNone/>
              <a:defRPr sz="6400" b="1">
                <a:solidFill>
                  <a:srgbClr val="FFFFFF"/>
                </a:solidFill>
                <a:latin typeface="Open Sans"/>
                <a:ea typeface="Open Sans"/>
                <a:cs typeface="Open Sans"/>
                <a:sym typeface="Open Sans"/>
              </a:defRPr>
            </a:lvl9pPr>
          </a:lstStyle>
          <a:p>
            <a:endParaRPr/>
          </a:p>
        </p:txBody>
      </p:sp>
      <p:sp>
        <p:nvSpPr>
          <p:cNvPr id="21" name="Google Shape;21;p3"/>
          <p:cNvSpPr txBox="1">
            <a:spLocks noGrp="1"/>
          </p:cNvSpPr>
          <p:nvPr>
            <p:ph type="subTitle" idx="1"/>
          </p:nvPr>
        </p:nvSpPr>
        <p:spPr>
          <a:xfrm>
            <a:off x="2254875" y="3621100"/>
            <a:ext cx="1612800" cy="961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a:solidFill>
                  <a:srgbClr val="D9D9D9"/>
                </a:solidFill>
                <a:latin typeface="Helvetica Neue Light"/>
                <a:ea typeface="Helvetica Neue Light"/>
                <a:cs typeface="Helvetica Neue Light"/>
                <a:sym typeface="Helvetica Neue Light"/>
              </a:defRPr>
            </a:lvl9pPr>
          </a:lstStyle>
          <a:p>
            <a:endParaRPr/>
          </a:p>
        </p:txBody>
      </p:sp>
      <p:sp>
        <p:nvSpPr>
          <p:cNvPr id="22" name="Google Shape;22;p3"/>
          <p:cNvSpPr txBox="1">
            <a:spLocks noGrp="1"/>
          </p:cNvSpPr>
          <p:nvPr>
            <p:ph type="subTitle" idx="2"/>
          </p:nvPr>
        </p:nvSpPr>
        <p:spPr>
          <a:xfrm>
            <a:off x="3924663" y="3621100"/>
            <a:ext cx="1612800" cy="961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a:solidFill>
                  <a:srgbClr val="D9D9D9"/>
                </a:solidFill>
                <a:latin typeface="Helvetica Neue Light"/>
                <a:ea typeface="Helvetica Neue Light"/>
                <a:cs typeface="Helvetica Neue Light"/>
                <a:sym typeface="Helvetica Neue Light"/>
              </a:defRPr>
            </a:lvl9pPr>
          </a:lstStyle>
          <a:p>
            <a:endParaRPr/>
          </a:p>
        </p:txBody>
      </p:sp>
      <p:sp>
        <p:nvSpPr>
          <p:cNvPr id="23" name="Google Shape;23;p3"/>
          <p:cNvSpPr txBox="1">
            <a:spLocks noGrp="1"/>
          </p:cNvSpPr>
          <p:nvPr>
            <p:ph type="subTitle" idx="3"/>
          </p:nvPr>
        </p:nvSpPr>
        <p:spPr>
          <a:xfrm>
            <a:off x="5590905" y="3621100"/>
            <a:ext cx="1612800" cy="961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a:solidFill>
                  <a:srgbClr val="D9D9D9"/>
                </a:solidFill>
                <a:latin typeface="Helvetica Neue Light"/>
                <a:ea typeface="Helvetica Neue Light"/>
                <a:cs typeface="Helvetica Neue Light"/>
                <a:sym typeface="Helvetica Neue Light"/>
              </a:defRPr>
            </a:lvl9pPr>
          </a:lstStyle>
          <a:p>
            <a:endParaRPr/>
          </a:p>
        </p:txBody>
      </p:sp>
      <p:pic>
        <p:nvPicPr>
          <p:cNvPr id="24" name="Google Shape;24;p3"/>
          <p:cNvPicPr preferRelativeResize="0"/>
          <p:nvPr/>
        </p:nvPicPr>
        <p:blipFill>
          <a:blip r:embed="rId2">
            <a:alphaModFix amt="38000"/>
          </a:blip>
          <a:stretch>
            <a:fillRect/>
          </a:stretch>
        </p:blipFill>
        <p:spPr>
          <a:xfrm>
            <a:off x="439650" y="401083"/>
            <a:ext cx="848676" cy="1549675"/>
          </a:xfrm>
          <a:prstGeom prst="rect">
            <a:avLst/>
          </a:prstGeom>
          <a:noFill/>
          <a:ln>
            <a:noFill/>
          </a:ln>
        </p:spPr>
      </p:pic>
      <p:sp>
        <p:nvSpPr>
          <p:cNvPr id="25" name="Google Shape;25;p3"/>
          <p:cNvSpPr txBox="1">
            <a:spLocks noGrp="1"/>
          </p:cNvSpPr>
          <p:nvPr>
            <p:ph type="subTitle" idx="4"/>
          </p:nvPr>
        </p:nvSpPr>
        <p:spPr>
          <a:xfrm>
            <a:off x="7257443" y="3613925"/>
            <a:ext cx="1612800" cy="961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a:solidFill>
                  <a:srgbClr val="D9D9D9"/>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9142995" cy="4177124"/>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050"/>
            </a:lvl1pPr>
          </a:lstStyle>
          <a:p>
            <a:r>
              <a:rPr lang="en-US" dirty="0"/>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5509387" y="-9526"/>
            <a:ext cx="3638909" cy="1724195"/>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sz="1050"/>
          </a:p>
        </p:txBody>
      </p:sp>
      <p:sp>
        <p:nvSpPr>
          <p:cNvPr id="47" name="Freeform: Shape 46">
            <a:extLst>
              <a:ext uri="{FF2B5EF4-FFF2-40B4-BE49-F238E27FC236}">
                <a16:creationId xmlns:a16="http://schemas.microsoft.com/office/drawing/2014/main" id="{5DCE3DA5-C000-4DAD-8FCD-9A285AB48C83}"/>
              </a:ext>
            </a:extLst>
          </p:cNvPr>
          <p:cNvSpPr/>
          <p:nvPr/>
        </p:nvSpPr>
        <p:spPr>
          <a:xfrm>
            <a:off x="7336729" y="343886"/>
            <a:ext cx="1809929" cy="1933766"/>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sz="1050"/>
          </a:p>
        </p:txBody>
      </p:sp>
      <p:sp>
        <p:nvSpPr>
          <p:cNvPr id="45" name="Freeform: Shape 44">
            <a:extLst>
              <a:ext uri="{FF2B5EF4-FFF2-40B4-BE49-F238E27FC236}">
                <a16:creationId xmlns:a16="http://schemas.microsoft.com/office/drawing/2014/main" id="{EAE88C29-9AC8-4A6D-9141-98B2210C7466}"/>
              </a:ext>
            </a:extLst>
          </p:cNvPr>
          <p:cNvSpPr/>
          <p:nvPr/>
        </p:nvSpPr>
        <p:spPr>
          <a:xfrm>
            <a:off x="-9526" y="1766872"/>
            <a:ext cx="2143336" cy="1724195"/>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sz="1050"/>
          </a:p>
        </p:txBody>
      </p:sp>
      <p:sp>
        <p:nvSpPr>
          <p:cNvPr id="24" name="Oval 23">
            <a:extLst>
              <a:ext uri="{FF2B5EF4-FFF2-40B4-BE49-F238E27FC236}">
                <a16:creationId xmlns:a16="http://schemas.microsoft.com/office/drawing/2014/main" id="{7F8CA5B8-0BAD-4554-87FE-E0910E6CD5C5}"/>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628650" y="3262397"/>
            <a:ext cx="7886700" cy="586979"/>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609217" y="4348327"/>
            <a:ext cx="1791083" cy="273844"/>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1809740" y="4289108"/>
            <a:ext cx="5524520" cy="709899"/>
          </a:xfrm>
        </p:spPr>
        <p:txBody>
          <a:bodyPr>
            <a:noAutofit/>
          </a:bodyPr>
          <a:lstStyle>
            <a:lvl1pPr marL="0" indent="0" algn="ctr">
              <a:buNone/>
              <a:defRPr sz="135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71875" y="3866580"/>
            <a:ext cx="2000250" cy="104927"/>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6619575" y="1533676"/>
            <a:ext cx="552505" cy="552505"/>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sz="1050"/>
          </a:p>
        </p:txBody>
      </p:sp>
      <p:sp>
        <p:nvSpPr>
          <p:cNvPr id="41" name="Freeform: Shape 40">
            <a:extLst>
              <a:ext uri="{FF2B5EF4-FFF2-40B4-BE49-F238E27FC236}">
                <a16:creationId xmlns:a16="http://schemas.microsoft.com/office/drawing/2014/main" id="{C3AFCA09-1411-4603-AEED-DBD79C4BE2CA}"/>
              </a:ext>
            </a:extLst>
          </p:cNvPr>
          <p:cNvSpPr/>
          <p:nvPr/>
        </p:nvSpPr>
        <p:spPr>
          <a:xfrm>
            <a:off x="6607667" y="1521769"/>
            <a:ext cx="581082" cy="581082"/>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sz="1050"/>
          </a:p>
        </p:txBody>
      </p:sp>
      <p:sp>
        <p:nvSpPr>
          <p:cNvPr id="42" name="Freeform: Shape 41">
            <a:extLst>
              <a:ext uri="{FF2B5EF4-FFF2-40B4-BE49-F238E27FC236}">
                <a16:creationId xmlns:a16="http://schemas.microsoft.com/office/drawing/2014/main" id="{7E4E0103-B430-4F31-B26F-21E197A41135}"/>
              </a:ext>
            </a:extLst>
          </p:cNvPr>
          <p:cNvSpPr/>
          <p:nvPr/>
        </p:nvSpPr>
        <p:spPr>
          <a:xfrm>
            <a:off x="5497454" y="-7145"/>
            <a:ext cx="3648434" cy="1733721"/>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sz="1050"/>
          </a:p>
        </p:txBody>
      </p:sp>
      <p:sp>
        <p:nvSpPr>
          <p:cNvPr id="44" name="Freeform: Shape 43">
            <a:extLst>
              <a:ext uri="{FF2B5EF4-FFF2-40B4-BE49-F238E27FC236}">
                <a16:creationId xmlns:a16="http://schemas.microsoft.com/office/drawing/2014/main" id="{65525C01-736F-4E07-B20A-72ABE0F38C9F}"/>
              </a:ext>
            </a:extLst>
          </p:cNvPr>
          <p:cNvSpPr/>
          <p:nvPr/>
        </p:nvSpPr>
        <p:spPr>
          <a:xfrm>
            <a:off x="7325212" y="331979"/>
            <a:ext cx="1819454" cy="1952817"/>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sz="1050"/>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7144" y="1755238"/>
            <a:ext cx="2152862" cy="1905188"/>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sz="1050" dirty="0"/>
          </a:p>
        </p:txBody>
      </p:sp>
    </p:spTree>
    <p:extLst>
      <p:ext uri="{BB962C8B-B14F-4D97-AF65-F5344CB8AC3E}">
        <p14:creationId xmlns:p14="http://schemas.microsoft.com/office/powerpoint/2010/main" val="934853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683419" y="681038"/>
            <a:ext cx="7777163" cy="3495675"/>
          </a:xfrm>
        </p:spPr>
        <p:txBody>
          <a:bodyPr anchor="ctr" anchorCtr="0">
            <a:normAutofit/>
          </a:bodyPr>
          <a:lstStyle>
            <a:lvl1pPr marL="0" indent="0" algn="ctr">
              <a:buNone/>
              <a:defRPr sz="1200">
                <a:solidFill>
                  <a:schemeClr val="tx1">
                    <a:lumMod val="50000"/>
                    <a:lumOff val="50000"/>
                  </a:schemeClr>
                </a:solidFill>
              </a:defRPr>
            </a:lvl1pPr>
          </a:lstStyle>
          <a:p>
            <a:r>
              <a:rPr lang="en-US" dirty="0"/>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609217" y="4348327"/>
            <a:ext cx="1791083" cy="273844"/>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6605571" y="1502843"/>
            <a:ext cx="581401" cy="581082"/>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sz="1050"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7335034" y="323055"/>
            <a:ext cx="1810922" cy="1933766"/>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sz="1050"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7322081" y="307813"/>
            <a:ext cx="1829983" cy="1962344"/>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sz="1050"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5505736" y="-12258"/>
            <a:ext cx="3640904" cy="1705143"/>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sz="1050"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5495668" y="-12258"/>
            <a:ext cx="3650435" cy="1724195"/>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sz="1050"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1809740" y="4280359"/>
            <a:ext cx="5524520" cy="640495"/>
          </a:xfrm>
        </p:spPr>
        <p:txBody>
          <a:bodyPr anchor="t" anchorCtr="0">
            <a:normAutofit/>
          </a:bodyPr>
          <a:lstStyle>
            <a:lvl1pPr marL="0" indent="0" algn="ctr">
              <a:buFont typeface="Arial" panose="020B0604020202020204" pitchFamily="34" charset="0"/>
              <a:buNone/>
              <a:defRPr sz="135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4099" y="1739454"/>
            <a:ext cx="2163177" cy="2118627"/>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sz="1050"/>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sz="1050"/>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sz="1050"/>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sz="1050"/>
            </a:p>
          </p:txBody>
        </p:sp>
      </p:grpSp>
    </p:spTree>
    <p:extLst>
      <p:ext uri="{BB962C8B-B14F-4D97-AF65-F5344CB8AC3E}">
        <p14:creationId xmlns:p14="http://schemas.microsoft.com/office/powerpoint/2010/main" val="7280350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3933892" y="1"/>
            <a:ext cx="5207252" cy="4450966"/>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050"/>
            </a:lvl1pPr>
          </a:lstStyle>
          <a:p>
            <a:r>
              <a:rPr lang="en-US" dirty="0"/>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611208" y="339788"/>
            <a:ext cx="7886700" cy="994172"/>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6528440" y="4067180"/>
            <a:ext cx="552450" cy="55245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sz="1050"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7244572" y="2832740"/>
            <a:ext cx="1905000" cy="1971675"/>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sz="1050"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618316" y="2966749"/>
            <a:ext cx="3275648" cy="393533"/>
          </a:xfrm>
        </p:spPr>
        <p:txBody>
          <a:bodyPr>
            <a:noAutofit/>
          </a:bodyPr>
          <a:lstStyle>
            <a:lvl1pPr marL="0" indent="0" algn="l">
              <a:buNone/>
              <a:defRPr sz="210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618316" y="3475021"/>
            <a:ext cx="3275648" cy="273844"/>
          </a:xfrm>
        </p:spPr>
        <p:txBody>
          <a:bodyPr>
            <a:noAutofit/>
          </a:bodyPr>
          <a:lstStyle>
            <a:lvl1pPr marL="0" indent="0" algn="l">
              <a:buNone/>
              <a:defRPr sz="135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618316" y="3669732"/>
            <a:ext cx="3275648" cy="273844"/>
          </a:xfrm>
        </p:spPr>
        <p:txBody>
          <a:bodyPr>
            <a:noAutofit/>
          </a:bodyPr>
          <a:lstStyle>
            <a:lvl1pPr marL="0" indent="0" algn="l">
              <a:buNone/>
              <a:defRPr sz="1875" b="1" i="0">
                <a:solidFill>
                  <a:schemeClr val="accent3"/>
                </a:solidFill>
                <a:latin typeface="+mj-lt"/>
              </a:defRPr>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618316" y="4000725"/>
            <a:ext cx="3275648" cy="273844"/>
          </a:xfrm>
        </p:spPr>
        <p:txBody>
          <a:bodyPr>
            <a:noAutofit/>
          </a:bodyPr>
          <a:lstStyle>
            <a:lvl1pPr marL="0" indent="0" algn="l">
              <a:buNone/>
              <a:defRPr sz="135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618316" y="4195436"/>
            <a:ext cx="3275648" cy="273844"/>
          </a:xfrm>
        </p:spPr>
        <p:txBody>
          <a:bodyPr>
            <a:noAutofit/>
          </a:bodyPr>
          <a:lstStyle>
            <a:lvl1pPr marL="0" indent="0" algn="l">
              <a:buNone/>
              <a:defRPr sz="1875" b="1" i="0">
                <a:solidFill>
                  <a:schemeClr val="accent3"/>
                </a:solidFill>
                <a:latin typeface="+mj-lt"/>
              </a:defRPr>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675733" y="1171167"/>
            <a:ext cx="2230418" cy="123979"/>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sz="1050"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5379309" y="-9521"/>
            <a:ext cx="3733800" cy="16002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sz="1050" dirty="0"/>
          </a:p>
        </p:txBody>
      </p:sp>
    </p:spTree>
    <p:extLst>
      <p:ext uri="{BB962C8B-B14F-4D97-AF65-F5344CB8AC3E}">
        <p14:creationId xmlns:p14="http://schemas.microsoft.com/office/powerpoint/2010/main" val="24178950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568941" y="1077691"/>
            <a:ext cx="4268010" cy="1138017"/>
          </a:xfrm>
        </p:spPr>
        <p:txBody>
          <a:bodyPr>
            <a:noAutofit/>
          </a:bodyPr>
          <a:lstStyle>
            <a:lvl1pPr>
              <a:defRPr sz="45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6051828" y="4066623"/>
            <a:ext cx="552505" cy="552505"/>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sz="1050"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6772470" y="2597723"/>
            <a:ext cx="2381485" cy="2210018"/>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sz="1050"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8282872" y="3424575"/>
            <a:ext cx="866861" cy="647764"/>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sz="1050"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8057746" y="-1266"/>
            <a:ext cx="1085957" cy="75254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sz="1050"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4902585" y="-9526"/>
            <a:ext cx="3734168" cy="1600358"/>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sz="1050"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4889223" y="-9525"/>
            <a:ext cx="3772271" cy="1609883"/>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sz="1050"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671788" y="2343472"/>
            <a:ext cx="1618722" cy="1134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sz="1050"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5862" y="3793409"/>
            <a:ext cx="536331" cy="712372"/>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sz="1050"/>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568941" y="2571750"/>
            <a:ext cx="2721975" cy="709644"/>
          </a:xfrm>
        </p:spPr>
        <p:txBody>
          <a:bodyPr vert="horz" lIns="91440" tIns="45720" rIns="91440" bIns="45720" rtlCol="0">
            <a:normAutofit/>
          </a:bodyPr>
          <a:lstStyle>
            <a:lvl1pPr marL="0" indent="0">
              <a:buNone/>
              <a:defRPr lang="en-US" b="1" i="0"/>
            </a:lvl1pPr>
          </a:lstStyle>
          <a:p>
            <a:pPr marL="171450" lvl="0" indent="-171450"/>
            <a:r>
              <a:rPr lang="en-US"/>
              <a:t>Click to edit Master subtitle style</a:t>
            </a:r>
            <a:endParaRPr lang="en-US" dirty="0"/>
          </a:p>
        </p:txBody>
      </p:sp>
    </p:spTree>
    <p:extLst>
      <p:ext uri="{BB962C8B-B14F-4D97-AF65-F5344CB8AC3E}">
        <p14:creationId xmlns:p14="http://schemas.microsoft.com/office/powerpoint/2010/main" val="41682990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5999116" y="1234012"/>
            <a:ext cx="3147553" cy="751229"/>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sz="1050"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9140190" y="1974491"/>
            <a:ext cx="3811" cy="19036"/>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sz="1050"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586490" y="594879"/>
            <a:ext cx="6858000" cy="491716"/>
          </a:xfrm>
        </p:spPr>
        <p:txBody>
          <a:bodyPr anchor="b">
            <a:normAutofit/>
          </a:bodyPr>
          <a:lstStyle>
            <a:lvl1pPr algn="l">
              <a:defRPr sz="3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596829" y="1407789"/>
            <a:ext cx="5132459" cy="372167"/>
          </a:xfrm>
        </p:spPr>
        <p:txBody>
          <a:bodyPr>
            <a:normAutofit/>
          </a:bodyPr>
          <a:lstStyle>
            <a:lvl1pPr marL="0" indent="0" algn="l">
              <a:buNone/>
              <a:defRPr sz="1350" b="1" i="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677417" y="1163213"/>
            <a:ext cx="2455164" cy="1134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50" dirty="0"/>
          </a:p>
        </p:txBody>
      </p:sp>
      <p:sp>
        <p:nvSpPr>
          <p:cNvPr id="9" name="Freeform: Shape 8">
            <a:extLst>
              <a:ext uri="{FF2B5EF4-FFF2-40B4-BE49-F238E27FC236}">
                <a16:creationId xmlns:a16="http://schemas.microsoft.com/office/drawing/2014/main" id="{A8FB11AB-3031-47CA-85DD-696856C3C62C}"/>
              </a:ext>
            </a:extLst>
          </p:cNvPr>
          <p:cNvSpPr/>
          <p:nvPr/>
        </p:nvSpPr>
        <p:spPr>
          <a:xfrm>
            <a:off x="2924968" y="3497207"/>
            <a:ext cx="6219032" cy="570554"/>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sz="1050"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2932387" y="3499231"/>
            <a:ext cx="6207803" cy="192910"/>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sz="1050"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9140190" y="3499231"/>
            <a:ext cx="3811" cy="19035"/>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sz="1050"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2928925" y="3692141"/>
            <a:ext cx="6215075" cy="384817"/>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sz="1050"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dirty="0"/>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5995069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8" y="4348327"/>
            <a:ext cx="3086100" cy="273844"/>
          </a:xfrm>
          <a:prstGeom prst="rect">
            <a:avLst/>
          </a:prstGeom>
        </p:spPr>
        <p:txBody>
          <a:bodyPr/>
          <a:lstStyle/>
          <a:p>
            <a:r>
              <a:rPr lang="en-US" dirty="0" err="1"/>
              <a:t>Peeko</a:t>
            </a:r>
            <a:r>
              <a:rPr lang="en-US" dirty="0"/>
              <a:t> – Unlocking the wisdom of crowds</a:t>
            </a:r>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50"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50"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50"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50"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50"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50"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628650" y="1302126"/>
            <a:ext cx="7886700" cy="3263504"/>
          </a:xfrm>
        </p:spPr>
        <p:txBody>
          <a:bodyPr>
            <a:normAutofit/>
          </a:bodyPr>
          <a:lstStyle>
            <a:lvl1pPr>
              <a:defRPr sz="1200">
                <a:solidFill>
                  <a:schemeClr val="tx1"/>
                </a:solidFill>
              </a:defRPr>
            </a:lvl1pPr>
            <a:lvl2pPr>
              <a:defRPr sz="1050">
                <a:solidFill>
                  <a:schemeClr val="tx1"/>
                </a:solidFill>
              </a:defRPr>
            </a:lvl2pPr>
            <a:lvl3pPr>
              <a:defRPr sz="900">
                <a:solidFill>
                  <a:schemeClr val="tx1"/>
                </a:solidFill>
              </a:defRPr>
            </a:lvl3pPr>
            <a:lvl4pPr>
              <a:defRPr sz="825">
                <a:solidFill>
                  <a:schemeClr val="tx1"/>
                </a:solidFill>
              </a:defRPr>
            </a:lvl4pPr>
            <a:lvl5pPr>
              <a:defRPr sz="825">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628650" y="273844"/>
            <a:ext cx="6787889" cy="709124"/>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628650" y="1119393"/>
            <a:ext cx="4615434" cy="1134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50" dirty="0"/>
          </a:p>
        </p:txBody>
      </p:sp>
    </p:spTree>
    <p:extLst>
      <p:ext uri="{BB962C8B-B14F-4D97-AF65-F5344CB8AC3E}">
        <p14:creationId xmlns:p14="http://schemas.microsoft.com/office/powerpoint/2010/main" val="31477024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8" y="4348327"/>
            <a:ext cx="3086100" cy="273844"/>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50"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50"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50"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50"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50"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50"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628650" y="273844"/>
            <a:ext cx="6787889" cy="709124"/>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628650" y="1119393"/>
            <a:ext cx="4615434" cy="1134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50"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629842" y="1369218"/>
            <a:ext cx="3868340" cy="315813"/>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629842" y="1742594"/>
            <a:ext cx="3868340" cy="2540660"/>
          </a:xfrm>
        </p:spPr>
        <p:txBody>
          <a:bodyPr>
            <a:normAutofit/>
          </a:bodyPr>
          <a:lstStyle>
            <a:lvl1pPr>
              <a:defRPr sz="1200">
                <a:solidFill>
                  <a:schemeClr val="tx1"/>
                </a:solidFill>
              </a:defRPr>
            </a:lvl1pPr>
            <a:lvl2pPr>
              <a:defRPr sz="1050">
                <a:solidFill>
                  <a:schemeClr val="tx1"/>
                </a:solidFill>
              </a:defRPr>
            </a:lvl2pPr>
            <a:lvl3pPr>
              <a:defRPr sz="900">
                <a:solidFill>
                  <a:schemeClr val="tx1"/>
                </a:solidFill>
              </a:defRPr>
            </a:lvl3pPr>
            <a:lvl4pPr>
              <a:defRPr sz="825">
                <a:solidFill>
                  <a:schemeClr val="tx1"/>
                </a:solidFill>
              </a:defRPr>
            </a:lvl4pPr>
            <a:lvl5pPr>
              <a:defRPr sz="8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4629150" y="1371600"/>
            <a:ext cx="3887391" cy="313431"/>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4629150" y="1742594"/>
            <a:ext cx="3887391" cy="2540660"/>
          </a:xfrm>
        </p:spPr>
        <p:txBody>
          <a:bodyPr>
            <a:normAutofit/>
          </a:bodyPr>
          <a:lstStyle>
            <a:lvl1pPr>
              <a:defRPr sz="1200">
                <a:solidFill>
                  <a:schemeClr val="tx1"/>
                </a:solidFill>
              </a:defRPr>
            </a:lvl1pPr>
            <a:lvl2pPr>
              <a:defRPr sz="1050">
                <a:solidFill>
                  <a:schemeClr val="tx1"/>
                </a:solidFill>
              </a:defRPr>
            </a:lvl2pPr>
            <a:lvl3pPr>
              <a:defRPr sz="900">
                <a:solidFill>
                  <a:schemeClr val="tx1"/>
                </a:solidFill>
              </a:defRPr>
            </a:lvl3pPr>
            <a:lvl4pPr>
              <a:defRPr sz="825">
                <a:solidFill>
                  <a:schemeClr val="tx1"/>
                </a:solidFill>
              </a:defRPr>
            </a:lvl4pPr>
            <a:lvl5pPr>
              <a:defRPr sz="8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2468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8" y="4348327"/>
            <a:ext cx="3086100" cy="273844"/>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50"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50"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50"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50"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50"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50"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628650" y="273844"/>
            <a:ext cx="6787889" cy="709124"/>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628650" y="1119393"/>
            <a:ext cx="4615434" cy="1134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50"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628650" y="1369219"/>
            <a:ext cx="3886200" cy="2914035"/>
          </a:xfrm>
        </p:spPr>
        <p:txBody>
          <a:bodyPr>
            <a:normAutofit/>
          </a:bodyPr>
          <a:lstStyle>
            <a:lvl1pPr>
              <a:defRPr sz="1200">
                <a:solidFill>
                  <a:schemeClr val="tx1"/>
                </a:solidFill>
              </a:defRPr>
            </a:lvl1pPr>
            <a:lvl2pPr>
              <a:defRPr sz="1050">
                <a:solidFill>
                  <a:schemeClr val="tx1"/>
                </a:solidFill>
              </a:defRPr>
            </a:lvl2pPr>
            <a:lvl3pPr>
              <a:defRPr sz="900">
                <a:solidFill>
                  <a:schemeClr val="tx1"/>
                </a:solidFill>
              </a:defRPr>
            </a:lvl3pPr>
            <a:lvl4pPr>
              <a:defRPr sz="825">
                <a:solidFill>
                  <a:schemeClr val="tx1"/>
                </a:solidFill>
              </a:defRPr>
            </a:lvl4pPr>
            <a:lvl5pPr>
              <a:defRPr sz="8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4648582" y="1369218"/>
            <a:ext cx="3886200" cy="2946937"/>
          </a:xfrm>
        </p:spPr>
        <p:txBody>
          <a:bodyPr>
            <a:normAutofit/>
          </a:bodyPr>
          <a:lstStyle>
            <a:lvl1pPr>
              <a:defRPr sz="1200">
                <a:solidFill>
                  <a:schemeClr val="tx1"/>
                </a:solidFill>
              </a:defRPr>
            </a:lvl1pPr>
            <a:lvl2pPr>
              <a:defRPr sz="1050">
                <a:solidFill>
                  <a:schemeClr val="tx1"/>
                </a:solidFill>
              </a:defRPr>
            </a:lvl2pPr>
            <a:lvl3pPr>
              <a:defRPr sz="900">
                <a:solidFill>
                  <a:schemeClr val="tx1"/>
                </a:solidFill>
              </a:defRPr>
            </a:lvl3pPr>
            <a:lvl4pPr>
              <a:defRPr sz="825">
                <a:solidFill>
                  <a:schemeClr val="tx1"/>
                </a:solidFill>
              </a:defRPr>
            </a:lvl4pPr>
            <a:lvl5pPr>
              <a:defRPr sz="8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8701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4331892" y="399390"/>
            <a:ext cx="4812108" cy="3401119"/>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35" name="Oval 34">
            <a:extLst>
              <a:ext uri="{FF2B5EF4-FFF2-40B4-BE49-F238E27FC236}">
                <a16:creationId xmlns:a16="http://schemas.microsoft.com/office/drawing/2014/main" id="{7BC6DBB9-1B34-4374-A887-DC30F9E2F62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609218" y="4348327"/>
            <a:ext cx="2931595" cy="273844"/>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7810333" y="3324933"/>
            <a:ext cx="1336949" cy="22737"/>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sz="1050"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665687" y="1534247"/>
            <a:ext cx="2838985" cy="123979"/>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sz="1050"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7812706" y="3120769"/>
            <a:ext cx="1338848" cy="407381"/>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sz="1050"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6455318" y="3328249"/>
            <a:ext cx="2696688" cy="691601"/>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sz="1050"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629841" y="342900"/>
            <a:ext cx="2949178" cy="1082047"/>
          </a:xfrm>
        </p:spPr>
        <p:txBody>
          <a:bodyPr anchor="b"/>
          <a:lstStyle>
            <a:lvl1pPr>
              <a:defRPr sz="24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629841" y="1767525"/>
            <a:ext cx="2949178" cy="263421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960984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609218" y="4348327"/>
            <a:ext cx="2931595" cy="273844"/>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7810333" y="3324933"/>
            <a:ext cx="1336949" cy="22737"/>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sz="1050"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665687" y="1534247"/>
            <a:ext cx="2838985" cy="123979"/>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sz="1050"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7812706" y="3120769"/>
            <a:ext cx="1338848" cy="407381"/>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sz="1050"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6455318" y="3328249"/>
            <a:ext cx="2696688" cy="691601"/>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sz="1050"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629841" y="342900"/>
            <a:ext cx="2949178" cy="1082047"/>
          </a:xfrm>
        </p:spPr>
        <p:txBody>
          <a:bodyPr anchor="b"/>
          <a:lstStyle>
            <a:lvl1pPr>
              <a:defRPr sz="24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629841" y="1767525"/>
            <a:ext cx="2949178" cy="263421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3887391" y="342901"/>
            <a:ext cx="4989909" cy="4052888"/>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2781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with White Background &amp; Red Logo">
  <p:cSld name="TITLE_3_1">
    <p:bg>
      <p:bgPr>
        <a:solidFill>
          <a:srgbClr val="FFFFFF"/>
        </a:solidFill>
        <a:effectLst/>
      </p:bgPr>
    </p:bg>
    <p:spTree>
      <p:nvGrpSpPr>
        <p:cNvPr id="1" name="Shape 26"/>
        <p:cNvGrpSpPr/>
        <p:nvPr/>
      </p:nvGrpSpPr>
      <p:grpSpPr>
        <a:xfrm>
          <a:off x="0" y="0"/>
          <a:ext cx="0" cy="0"/>
          <a:chOff x="0" y="0"/>
          <a:chExt cx="0" cy="0"/>
        </a:xfrm>
      </p:grpSpPr>
      <p:sp>
        <p:nvSpPr>
          <p:cNvPr id="27" name="Google Shape;27;p4"/>
          <p:cNvSpPr txBox="1">
            <a:spLocks noGrp="1"/>
          </p:cNvSpPr>
          <p:nvPr>
            <p:ph type="sldNum" idx="12"/>
          </p:nvPr>
        </p:nvSpPr>
        <p:spPr>
          <a:xfrm>
            <a:off x="8539827" y="4809073"/>
            <a:ext cx="410400" cy="2079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28" name="Google Shape;28;p4"/>
          <p:cNvSpPr txBox="1">
            <a:spLocks noGrp="1"/>
          </p:cNvSpPr>
          <p:nvPr>
            <p:ph type="title"/>
          </p:nvPr>
        </p:nvSpPr>
        <p:spPr>
          <a:xfrm>
            <a:off x="2216567" y="236225"/>
            <a:ext cx="6659700" cy="3262500"/>
          </a:xfrm>
          <a:prstGeom prst="rect">
            <a:avLst/>
          </a:prstGeom>
          <a:noFill/>
          <a:ln>
            <a:noFill/>
          </a:ln>
          <a:effectLst>
            <a:outerShdw blurRad="71438" dist="19050" dir="5400000" algn="bl" rotWithShape="0">
              <a:srgbClr val="666666">
                <a:alpha val="50000"/>
              </a:srgbClr>
            </a:outerShdw>
          </a:effectLst>
        </p:spPr>
        <p:txBody>
          <a:bodyPr spcFirstLastPara="1" wrap="square" lIns="91425" tIns="91425" rIns="91425" bIns="91425" anchor="t" anchorCtr="0">
            <a:noAutofit/>
          </a:bodyPr>
          <a:lstStyle>
            <a:lvl1pPr lvl="0" rtl="0">
              <a:spcBef>
                <a:spcPts val="0"/>
              </a:spcBef>
              <a:spcAft>
                <a:spcPts val="0"/>
              </a:spcAft>
              <a:buNone/>
              <a:defRPr sz="6400">
                <a:latin typeface="Helvetica Neue Light"/>
                <a:ea typeface="Helvetica Neue Light"/>
                <a:cs typeface="Helvetica Neue Light"/>
                <a:sym typeface="Helvetica Neue Light"/>
              </a:defRPr>
            </a:lvl1pPr>
            <a:lvl2pPr lvl="1" rtl="0">
              <a:spcBef>
                <a:spcPts val="0"/>
              </a:spcBef>
              <a:spcAft>
                <a:spcPts val="0"/>
              </a:spcAft>
              <a:buNone/>
              <a:defRPr sz="6400" b="1">
                <a:solidFill>
                  <a:srgbClr val="FFFFFF"/>
                </a:solidFill>
                <a:latin typeface="Open Sans"/>
                <a:ea typeface="Open Sans"/>
                <a:cs typeface="Open Sans"/>
                <a:sym typeface="Open Sans"/>
              </a:defRPr>
            </a:lvl2pPr>
            <a:lvl3pPr lvl="2" rtl="0">
              <a:spcBef>
                <a:spcPts val="0"/>
              </a:spcBef>
              <a:spcAft>
                <a:spcPts val="0"/>
              </a:spcAft>
              <a:buNone/>
              <a:defRPr sz="6400" b="1">
                <a:solidFill>
                  <a:srgbClr val="FFFFFF"/>
                </a:solidFill>
                <a:latin typeface="Open Sans"/>
                <a:ea typeface="Open Sans"/>
                <a:cs typeface="Open Sans"/>
                <a:sym typeface="Open Sans"/>
              </a:defRPr>
            </a:lvl3pPr>
            <a:lvl4pPr lvl="3" rtl="0">
              <a:spcBef>
                <a:spcPts val="0"/>
              </a:spcBef>
              <a:spcAft>
                <a:spcPts val="0"/>
              </a:spcAft>
              <a:buNone/>
              <a:defRPr sz="6400" b="1">
                <a:solidFill>
                  <a:srgbClr val="FFFFFF"/>
                </a:solidFill>
                <a:latin typeface="Open Sans"/>
                <a:ea typeface="Open Sans"/>
                <a:cs typeface="Open Sans"/>
                <a:sym typeface="Open Sans"/>
              </a:defRPr>
            </a:lvl4pPr>
            <a:lvl5pPr lvl="4" rtl="0">
              <a:spcBef>
                <a:spcPts val="0"/>
              </a:spcBef>
              <a:spcAft>
                <a:spcPts val="0"/>
              </a:spcAft>
              <a:buNone/>
              <a:defRPr sz="6400" b="1">
                <a:solidFill>
                  <a:srgbClr val="FFFFFF"/>
                </a:solidFill>
                <a:latin typeface="Open Sans"/>
                <a:ea typeface="Open Sans"/>
                <a:cs typeface="Open Sans"/>
                <a:sym typeface="Open Sans"/>
              </a:defRPr>
            </a:lvl5pPr>
            <a:lvl6pPr lvl="5" rtl="0">
              <a:spcBef>
                <a:spcPts val="0"/>
              </a:spcBef>
              <a:spcAft>
                <a:spcPts val="0"/>
              </a:spcAft>
              <a:buNone/>
              <a:defRPr sz="6400" b="1">
                <a:solidFill>
                  <a:srgbClr val="FFFFFF"/>
                </a:solidFill>
                <a:latin typeface="Open Sans"/>
                <a:ea typeface="Open Sans"/>
                <a:cs typeface="Open Sans"/>
                <a:sym typeface="Open Sans"/>
              </a:defRPr>
            </a:lvl6pPr>
            <a:lvl7pPr lvl="6" rtl="0">
              <a:spcBef>
                <a:spcPts val="0"/>
              </a:spcBef>
              <a:spcAft>
                <a:spcPts val="0"/>
              </a:spcAft>
              <a:buNone/>
              <a:defRPr sz="6400" b="1">
                <a:solidFill>
                  <a:srgbClr val="FFFFFF"/>
                </a:solidFill>
                <a:latin typeface="Open Sans"/>
                <a:ea typeface="Open Sans"/>
                <a:cs typeface="Open Sans"/>
                <a:sym typeface="Open Sans"/>
              </a:defRPr>
            </a:lvl7pPr>
            <a:lvl8pPr lvl="7" rtl="0">
              <a:spcBef>
                <a:spcPts val="0"/>
              </a:spcBef>
              <a:spcAft>
                <a:spcPts val="0"/>
              </a:spcAft>
              <a:buNone/>
              <a:defRPr sz="6400" b="1">
                <a:solidFill>
                  <a:srgbClr val="FFFFFF"/>
                </a:solidFill>
                <a:latin typeface="Open Sans"/>
                <a:ea typeface="Open Sans"/>
                <a:cs typeface="Open Sans"/>
                <a:sym typeface="Open Sans"/>
              </a:defRPr>
            </a:lvl8pPr>
            <a:lvl9pPr lvl="8" rtl="0">
              <a:spcBef>
                <a:spcPts val="0"/>
              </a:spcBef>
              <a:spcAft>
                <a:spcPts val="0"/>
              </a:spcAft>
              <a:buNone/>
              <a:defRPr sz="6400" b="1">
                <a:solidFill>
                  <a:srgbClr val="FFFFFF"/>
                </a:solidFill>
                <a:latin typeface="Open Sans"/>
                <a:ea typeface="Open Sans"/>
                <a:cs typeface="Open Sans"/>
                <a:sym typeface="Open Sans"/>
              </a:defRPr>
            </a:lvl9pPr>
          </a:lstStyle>
          <a:p>
            <a:endParaRPr/>
          </a:p>
        </p:txBody>
      </p:sp>
      <p:sp>
        <p:nvSpPr>
          <p:cNvPr id="29" name="Google Shape;29;p4"/>
          <p:cNvSpPr txBox="1">
            <a:spLocks noGrp="1"/>
          </p:cNvSpPr>
          <p:nvPr>
            <p:ph type="subTitle" idx="1"/>
          </p:nvPr>
        </p:nvSpPr>
        <p:spPr>
          <a:xfrm>
            <a:off x="2254875" y="3621100"/>
            <a:ext cx="1612800" cy="961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rgbClr val="999999"/>
                </a:solidFill>
                <a:latin typeface="Helvetica Neue Light"/>
                <a:ea typeface="Helvetica Neue Light"/>
                <a:cs typeface="Helvetica Neue Light"/>
                <a:sym typeface="Helvetica Neue Light"/>
              </a:defRPr>
            </a:lvl1pPr>
            <a:lvl2pPr lvl="1" rtl="0">
              <a:spcBef>
                <a:spcPts val="0"/>
              </a:spcBef>
              <a:spcAft>
                <a:spcPts val="0"/>
              </a:spcAft>
              <a:buNone/>
              <a:defRPr>
                <a:solidFill>
                  <a:srgbClr val="999999"/>
                </a:solidFill>
                <a:latin typeface="Helvetica Neue Light"/>
                <a:ea typeface="Helvetica Neue Light"/>
                <a:cs typeface="Helvetica Neue Light"/>
                <a:sym typeface="Helvetica Neue Light"/>
              </a:defRPr>
            </a:lvl2pPr>
            <a:lvl3pPr lvl="2" rtl="0">
              <a:spcBef>
                <a:spcPts val="0"/>
              </a:spcBef>
              <a:spcAft>
                <a:spcPts val="0"/>
              </a:spcAft>
              <a:buNone/>
              <a:defRPr>
                <a:solidFill>
                  <a:srgbClr val="999999"/>
                </a:solidFill>
                <a:latin typeface="Helvetica Neue Light"/>
                <a:ea typeface="Helvetica Neue Light"/>
                <a:cs typeface="Helvetica Neue Light"/>
                <a:sym typeface="Helvetica Neue Light"/>
              </a:defRPr>
            </a:lvl3pPr>
            <a:lvl4pPr lvl="3" rtl="0">
              <a:spcBef>
                <a:spcPts val="0"/>
              </a:spcBef>
              <a:spcAft>
                <a:spcPts val="0"/>
              </a:spcAft>
              <a:buNone/>
              <a:defRPr>
                <a:solidFill>
                  <a:srgbClr val="999999"/>
                </a:solidFill>
                <a:latin typeface="Helvetica Neue Light"/>
                <a:ea typeface="Helvetica Neue Light"/>
                <a:cs typeface="Helvetica Neue Light"/>
                <a:sym typeface="Helvetica Neue Light"/>
              </a:defRPr>
            </a:lvl4pPr>
            <a:lvl5pPr lvl="4" rtl="0">
              <a:spcBef>
                <a:spcPts val="0"/>
              </a:spcBef>
              <a:spcAft>
                <a:spcPts val="0"/>
              </a:spcAft>
              <a:buNone/>
              <a:defRPr>
                <a:solidFill>
                  <a:srgbClr val="999999"/>
                </a:solidFill>
                <a:latin typeface="Helvetica Neue Light"/>
                <a:ea typeface="Helvetica Neue Light"/>
                <a:cs typeface="Helvetica Neue Light"/>
                <a:sym typeface="Helvetica Neue Light"/>
              </a:defRPr>
            </a:lvl5pPr>
            <a:lvl6pPr lvl="5" rtl="0">
              <a:spcBef>
                <a:spcPts val="0"/>
              </a:spcBef>
              <a:spcAft>
                <a:spcPts val="0"/>
              </a:spcAft>
              <a:buNone/>
              <a:defRPr>
                <a:solidFill>
                  <a:srgbClr val="999999"/>
                </a:solidFill>
                <a:latin typeface="Helvetica Neue Light"/>
                <a:ea typeface="Helvetica Neue Light"/>
                <a:cs typeface="Helvetica Neue Light"/>
                <a:sym typeface="Helvetica Neue Light"/>
              </a:defRPr>
            </a:lvl6pPr>
            <a:lvl7pPr lvl="6" rtl="0">
              <a:spcBef>
                <a:spcPts val="0"/>
              </a:spcBef>
              <a:spcAft>
                <a:spcPts val="0"/>
              </a:spcAft>
              <a:buNone/>
              <a:defRPr>
                <a:solidFill>
                  <a:srgbClr val="999999"/>
                </a:solidFill>
                <a:latin typeface="Helvetica Neue Light"/>
                <a:ea typeface="Helvetica Neue Light"/>
                <a:cs typeface="Helvetica Neue Light"/>
                <a:sym typeface="Helvetica Neue Light"/>
              </a:defRPr>
            </a:lvl7pPr>
            <a:lvl8pPr lvl="7" rtl="0">
              <a:spcBef>
                <a:spcPts val="0"/>
              </a:spcBef>
              <a:spcAft>
                <a:spcPts val="0"/>
              </a:spcAft>
              <a:buNone/>
              <a:defRPr>
                <a:solidFill>
                  <a:srgbClr val="999999"/>
                </a:solidFill>
                <a:latin typeface="Helvetica Neue Light"/>
                <a:ea typeface="Helvetica Neue Light"/>
                <a:cs typeface="Helvetica Neue Light"/>
                <a:sym typeface="Helvetica Neue Light"/>
              </a:defRPr>
            </a:lvl8pPr>
            <a:lvl9pPr lvl="8" rtl="0">
              <a:spcBef>
                <a:spcPts val="0"/>
              </a:spcBef>
              <a:spcAft>
                <a:spcPts val="0"/>
              </a:spcAft>
              <a:buNone/>
              <a:defRPr>
                <a:solidFill>
                  <a:srgbClr val="999999"/>
                </a:solidFill>
                <a:latin typeface="Helvetica Neue Light"/>
                <a:ea typeface="Helvetica Neue Light"/>
                <a:cs typeface="Helvetica Neue Light"/>
                <a:sym typeface="Helvetica Neue Light"/>
              </a:defRPr>
            </a:lvl9pPr>
          </a:lstStyle>
          <a:p>
            <a:endParaRPr/>
          </a:p>
        </p:txBody>
      </p:sp>
      <p:sp>
        <p:nvSpPr>
          <p:cNvPr id="30" name="Google Shape;30;p4"/>
          <p:cNvSpPr txBox="1">
            <a:spLocks noGrp="1"/>
          </p:cNvSpPr>
          <p:nvPr>
            <p:ph type="subTitle" idx="2"/>
          </p:nvPr>
        </p:nvSpPr>
        <p:spPr>
          <a:xfrm>
            <a:off x="3924663" y="3621100"/>
            <a:ext cx="1612800" cy="961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rgbClr val="999999"/>
                </a:solidFill>
                <a:latin typeface="Helvetica Neue Light"/>
                <a:ea typeface="Helvetica Neue Light"/>
                <a:cs typeface="Helvetica Neue Light"/>
                <a:sym typeface="Helvetica Neue Light"/>
              </a:defRPr>
            </a:lvl1pPr>
            <a:lvl2pPr lvl="1" rtl="0">
              <a:spcBef>
                <a:spcPts val="0"/>
              </a:spcBef>
              <a:spcAft>
                <a:spcPts val="0"/>
              </a:spcAft>
              <a:buNone/>
              <a:defRPr>
                <a:solidFill>
                  <a:srgbClr val="999999"/>
                </a:solidFill>
                <a:latin typeface="Helvetica Neue Light"/>
                <a:ea typeface="Helvetica Neue Light"/>
                <a:cs typeface="Helvetica Neue Light"/>
                <a:sym typeface="Helvetica Neue Light"/>
              </a:defRPr>
            </a:lvl2pPr>
            <a:lvl3pPr lvl="2" rtl="0">
              <a:spcBef>
                <a:spcPts val="0"/>
              </a:spcBef>
              <a:spcAft>
                <a:spcPts val="0"/>
              </a:spcAft>
              <a:buNone/>
              <a:defRPr>
                <a:solidFill>
                  <a:srgbClr val="999999"/>
                </a:solidFill>
                <a:latin typeface="Helvetica Neue Light"/>
                <a:ea typeface="Helvetica Neue Light"/>
                <a:cs typeface="Helvetica Neue Light"/>
                <a:sym typeface="Helvetica Neue Light"/>
              </a:defRPr>
            </a:lvl3pPr>
            <a:lvl4pPr lvl="3" rtl="0">
              <a:spcBef>
                <a:spcPts val="0"/>
              </a:spcBef>
              <a:spcAft>
                <a:spcPts val="0"/>
              </a:spcAft>
              <a:buNone/>
              <a:defRPr>
                <a:solidFill>
                  <a:srgbClr val="999999"/>
                </a:solidFill>
                <a:latin typeface="Helvetica Neue Light"/>
                <a:ea typeface="Helvetica Neue Light"/>
                <a:cs typeface="Helvetica Neue Light"/>
                <a:sym typeface="Helvetica Neue Light"/>
              </a:defRPr>
            </a:lvl4pPr>
            <a:lvl5pPr lvl="4" rtl="0">
              <a:spcBef>
                <a:spcPts val="0"/>
              </a:spcBef>
              <a:spcAft>
                <a:spcPts val="0"/>
              </a:spcAft>
              <a:buNone/>
              <a:defRPr>
                <a:solidFill>
                  <a:srgbClr val="999999"/>
                </a:solidFill>
                <a:latin typeface="Helvetica Neue Light"/>
                <a:ea typeface="Helvetica Neue Light"/>
                <a:cs typeface="Helvetica Neue Light"/>
                <a:sym typeface="Helvetica Neue Light"/>
              </a:defRPr>
            </a:lvl5pPr>
            <a:lvl6pPr lvl="5" rtl="0">
              <a:spcBef>
                <a:spcPts val="0"/>
              </a:spcBef>
              <a:spcAft>
                <a:spcPts val="0"/>
              </a:spcAft>
              <a:buNone/>
              <a:defRPr>
                <a:solidFill>
                  <a:srgbClr val="999999"/>
                </a:solidFill>
                <a:latin typeface="Helvetica Neue Light"/>
                <a:ea typeface="Helvetica Neue Light"/>
                <a:cs typeface="Helvetica Neue Light"/>
                <a:sym typeface="Helvetica Neue Light"/>
              </a:defRPr>
            </a:lvl6pPr>
            <a:lvl7pPr lvl="6" rtl="0">
              <a:spcBef>
                <a:spcPts val="0"/>
              </a:spcBef>
              <a:spcAft>
                <a:spcPts val="0"/>
              </a:spcAft>
              <a:buNone/>
              <a:defRPr>
                <a:solidFill>
                  <a:srgbClr val="999999"/>
                </a:solidFill>
                <a:latin typeface="Helvetica Neue Light"/>
                <a:ea typeface="Helvetica Neue Light"/>
                <a:cs typeface="Helvetica Neue Light"/>
                <a:sym typeface="Helvetica Neue Light"/>
              </a:defRPr>
            </a:lvl7pPr>
            <a:lvl8pPr lvl="7" rtl="0">
              <a:spcBef>
                <a:spcPts val="0"/>
              </a:spcBef>
              <a:spcAft>
                <a:spcPts val="0"/>
              </a:spcAft>
              <a:buNone/>
              <a:defRPr>
                <a:solidFill>
                  <a:srgbClr val="999999"/>
                </a:solidFill>
                <a:latin typeface="Helvetica Neue Light"/>
                <a:ea typeface="Helvetica Neue Light"/>
                <a:cs typeface="Helvetica Neue Light"/>
                <a:sym typeface="Helvetica Neue Light"/>
              </a:defRPr>
            </a:lvl8pPr>
            <a:lvl9pPr lvl="8" rtl="0">
              <a:spcBef>
                <a:spcPts val="0"/>
              </a:spcBef>
              <a:spcAft>
                <a:spcPts val="0"/>
              </a:spcAft>
              <a:buNone/>
              <a:defRPr>
                <a:solidFill>
                  <a:srgbClr val="999999"/>
                </a:solidFill>
                <a:latin typeface="Helvetica Neue Light"/>
                <a:ea typeface="Helvetica Neue Light"/>
                <a:cs typeface="Helvetica Neue Light"/>
                <a:sym typeface="Helvetica Neue Light"/>
              </a:defRPr>
            </a:lvl9pPr>
          </a:lstStyle>
          <a:p>
            <a:endParaRPr/>
          </a:p>
        </p:txBody>
      </p:sp>
      <p:sp>
        <p:nvSpPr>
          <p:cNvPr id="31" name="Google Shape;31;p4"/>
          <p:cNvSpPr txBox="1">
            <a:spLocks noGrp="1"/>
          </p:cNvSpPr>
          <p:nvPr>
            <p:ph type="subTitle" idx="3"/>
          </p:nvPr>
        </p:nvSpPr>
        <p:spPr>
          <a:xfrm>
            <a:off x="5590905" y="3621100"/>
            <a:ext cx="1612800" cy="961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rgbClr val="999999"/>
                </a:solidFill>
                <a:latin typeface="Helvetica Neue Light"/>
                <a:ea typeface="Helvetica Neue Light"/>
                <a:cs typeface="Helvetica Neue Light"/>
                <a:sym typeface="Helvetica Neue Light"/>
              </a:defRPr>
            </a:lvl1pPr>
            <a:lvl2pPr lvl="1" rtl="0">
              <a:spcBef>
                <a:spcPts val="0"/>
              </a:spcBef>
              <a:spcAft>
                <a:spcPts val="0"/>
              </a:spcAft>
              <a:buNone/>
              <a:defRPr>
                <a:solidFill>
                  <a:srgbClr val="999999"/>
                </a:solidFill>
                <a:latin typeface="Helvetica Neue Light"/>
                <a:ea typeface="Helvetica Neue Light"/>
                <a:cs typeface="Helvetica Neue Light"/>
                <a:sym typeface="Helvetica Neue Light"/>
              </a:defRPr>
            </a:lvl2pPr>
            <a:lvl3pPr lvl="2" rtl="0">
              <a:spcBef>
                <a:spcPts val="0"/>
              </a:spcBef>
              <a:spcAft>
                <a:spcPts val="0"/>
              </a:spcAft>
              <a:buNone/>
              <a:defRPr>
                <a:solidFill>
                  <a:srgbClr val="999999"/>
                </a:solidFill>
                <a:latin typeface="Helvetica Neue Light"/>
                <a:ea typeface="Helvetica Neue Light"/>
                <a:cs typeface="Helvetica Neue Light"/>
                <a:sym typeface="Helvetica Neue Light"/>
              </a:defRPr>
            </a:lvl3pPr>
            <a:lvl4pPr lvl="3" rtl="0">
              <a:spcBef>
                <a:spcPts val="0"/>
              </a:spcBef>
              <a:spcAft>
                <a:spcPts val="0"/>
              </a:spcAft>
              <a:buNone/>
              <a:defRPr>
                <a:solidFill>
                  <a:srgbClr val="999999"/>
                </a:solidFill>
                <a:latin typeface="Helvetica Neue Light"/>
                <a:ea typeface="Helvetica Neue Light"/>
                <a:cs typeface="Helvetica Neue Light"/>
                <a:sym typeface="Helvetica Neue Light"/>
              </a:defRPr>
            </a:lvl4pPr>
            <a:lvl5pPr lvl="4" rtl="0">
              <a:spcBef>
                <a:spcPts val="0"/>
              </a:spcBef>
              <a:spcAft>
                <a:spcPts val="0"/>
              </a:spcAft>
              <a:buNone/>
              <a:defRPr>
                <a:solidFill>
                  <a:srgbClr val="999999"/>
                </a:solidFill>
                <a:latin typeface="Helvetica Neue Light"/>
                <a:ea typeface="Helvetica Neue Light"/>
                <a:cs typeface="Helvetica Neue Light"/>
                <a:sym typeface="Helvetica Neue Light"/>
              </a:defRPr>
            </a:lvl5pPr>
            <a:lvl6pPr lvl="5" rtl="0">
              <a:spcBef>
                <a:spcPts val="0"/>
              </a:spcBef>
              <a:spcAft>
                <a:spcPts val="0"/>
              </a:spcAft>
              <a:buNone/>
              <a:defRPr>
                <a:solidFill>
                  <a:srgbClr val="999999"/>
                </a:solidFill>
                <a:latin typeface="Helvetica Neue Light"/>
                <a:ea typeface="Helvetica Neue Light"/>
                <a:cs typeface="Helvetica Neue Light"/>
                <a:sym typeface="Helvetica Neue Light"/>
              </a:defRPr>
            </a:lvl6pPr>
            <a:lvl7pPr lvl="6" rtl="0">
              <a:spcBef>
                <a:spcPts val="0"/>
              </a:spcBef>
              <a:spcAft>
                <a:spcPts val="0"/>
              </a:spcAft>
              <a:buNone/>
              <a:defRPr>
                <a:solidFill>
                  <a:srgbClr val="999999"/>
                </a:solidFill>
                <a:latin typeface="Helvetica Neue Light"/>
                <a:ea typeface="Helvetica Neue Light"/>
                <a:cs typeface="Helvetica Neue Light"/>
                <a:sym typeface="Helvetica Neue Light"/>
              </a:defRPr>
            </a:lvl7pPr>
            <a:lvl8pPr lvl="7" rtl="0">
              <a:spcBef>
                <a:spcPts val="0"/>
              </a:spcBef>
              <a:spcAft>
                <a:spcPts val="0"/>
              </a:spcAft>
              <a:buNone/>
              <a:defRPr>
                <a:solidFill>
                  <a:srgbClr val="999999"/>
                </a:solidFill>
                <a:latin typeface="Helvetica Neue Light"/>
                <a:ea typeface="Helvetica Neue Light"/>
                <a:cs typeface="Helvetica Neue Light"/>
                <a:sym typeface="Helvetica Neue Light"/>
              </a:defRPr>
            </a:lvl8pPr>
            <a:lvl9pPr lvl="8" rtl="0">
              <a:spcBef>
                <a:spcPts val="0"/>
              </a:spcBef>
              <a:spcAft>
                <a:spcPts val="0"/>
              </a:spcAft>
              <a:buNone/>
              <a:defRPr>
                <a:solidFill>
                  <a:srgbClr val="999999"/>
                </a:solidFill>
                <a:latin typeface="Helvetica Neue Light"/>
                <a:ea typeface="Helvetica Neue Light"/>
                <a:cs typeface="Helvetica Neue Light"/>
                <a:sym typeface="Helvetica Neue Light"/>
              </a:defRPr>
            </a:lvl9pPr>
          </a:lstStyle>
          <a:p>
            <a:endParaRPr/>
          </a:p>
        </p:txBody>
      </p:sp>
      <p:sp>
        <p:nvSpPr>
          <p:cNvPr id="32" name="Google Shape;32;p4"/>
          <p:cNvSpPr txBox="1">
            <a:spLocks noGrp="1"/>
          </p:cNvSpPr>
          <p:nvPr>
            <p:ph type="subTitle" idx="4"/>
          </p:nvPr>
        </p:nvSpPr>
        <p:spPr>
          <a:xfrm>
            <a:off x="7257443" y="3613925"/>
            <a:ext cx="1612800" cy="961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rgbClr val="999999"/>
                </a:solidFill>
                <a:latin typeface="Helvetica Neue Light"/>
                <a:ea typeface="Helvetica Neue Light"/>
                <a:cs typeface="Helvetica Neue Light"/>
                <a:sym typeface="Helvetica Neue Light"/>
              </a:defRPr>
            </a:lvl1pPr>
            <a:lvl2pPr lvl="1" rtl="0">
              <a:spcBef>
                <a:spcPts val="0"/>
              </a:spcBef>
              <a:spcAft>
                <a:spcPts val="0"/>
              </a:spcAft>
              <a:buNone/>
              <a:defRPr>
                <a:solidFill>
                  <a:srgbClr val="999999"/>
                </a:solidFill>
                <a:latin typeface="Helvetica Neue Light"/>
                <a:ea typeface="Helvetica Neue Light"/>
                <a:cs typeface="Helvetica Neue Light"/>
                <a:sym typeface="Helvetica Neue Light"/>
              </a:defRPr>
            </a:lvl2pPr>
            <a:lvl3pPr lvl="2" rtl="0">
              <a:spcBef>
                <a:spcPts val="0"/>
              </a:spcBef>
              <a:spcAft>
                <a:spcPts val="0"/>
              </a:spcAft>
              <a:buNone/>
              <a:defRPr>
                <a:solidFill>
                  <a:srgbClr val="999999"/>
                </a:solidFill>
                <a:latin typeface="Helvetica Neue Light"/>
                <a:ea typeface="Helvetica Neue Light"/>
                <a:cs typeface="Helvetica Neue Light"/>
                <a:sym typeface="Helvetica Neue Light"/>
              </a:defRPr>
            </a:lvl3pPr>
            <a:lvl4pPr lvl="3" rtl="0">
              <a:spcBef>
                <a:spcPts val="0"/>
              </a:spcBef>
              <a:spcAft>
                <a:spcPts val="0"/>
              </a:spcAft>
              <a:buNone/>
              <a:defRPr>
                <a:solidFill>
                  <a:srgbClr val="999999"/>
                </a:solidFill>
                <a:latin typeface="Helvetica Neue Light"/>
                <a:ea typeface="Helvetica Neue Light"/>
                <a:cs typeface="Helvetica Neue Light"/>
                <a:sym typeface="Helvetica Neue Light"/>
              </a:defRPr>
            </a:lvl4pPr>
            <a:lvl5pPr lvl="4" rtl="0">
              <a:spcBef>
                <a:spcPts val="0"/>
              </a:spcBef>
              <a:spcAft>
                <a:spcPts val="0"/>
              </a:spcAft>
              <a:buNone/>
              <a:defRPr>
                <a:solidFill>
                  <a:srgbClr val="999999"/>
                </a:solidFill>
                <a:latin typeface="Helvetica Neue Light"/>
                <a:ea typeface="Helvetica Neue Light"/>
                <a:cs typeface="Helvetica Neue Light"/>
                <a:sym typeface="Helvetica Neue Light"/>
              </a:defRPr>
            </a:lvl5pPr>
            <a:lvl6pPr lvl="5" rtl="0">
              <a:spcBef>
                <a:spcPts val="0"/>
              </a:spcBef>
              <a:spcAft>
                <a:spcPts val="0"/>
              </a:spcAft>
              <a:buNone/>
              <a:defRPr>
                <a:solidFill>
                  <a:srgbClr val="999999"/>
                </a:solidFill>
                <a:latin typeface="Helvetica Neue Light"/>
                <a:ea typeface="Helvetica Neue Light"/>
                <a:cs typeface="Helvetica Neue Light"/>
                <a:sym typeface="Helvetica Neue Light"/>
              </a:defRPr>
            </a:lvl6pPr>
            <a:lvl7pPr lvl="6" rtl="0">
              <a:spcBef>
                <a:spcPts val="0"/>
              </a:spcBef>
              <a:spcAft>
                <a:spcPts val="0"/>
              </a:spcAft>
              <a:buNone/>
              <a:defRPr>
                <a:solidFill>
                  <a:srgbClr val="999999"/>
                </a:solidFill>
                <a:latin typeface="Helvetica Neue Light"/>
                <a:ea typeface="Helvetica Neue Light"/>
                <a:cs typeface="Helvetica Neue Light"/>
                <a:sym typeface="Helvetica Neue Light"/>
              </a:defRPr>
            </a:lvl7pPr>
            <a:lvl8pPr lvl="7" rtl="0">
              <a:spcBef>
                <a:spcPts val="0"/>
              </a:spcBef>
              <a:spcAft>
                <a:spcPts val="0"/>
              </a:spcAft>
              <a:buNone/>
              <a:defRPr>
                <a:solidFill>
                  <a:srgbClr val="999999"/>
                </a:solidFill>
                <a:latin typeface="Helvetica Neue Light"/>
                <a:ea typeface="Helvetica Neue Light"/>
                <a:cs typeface="Helvetica Neue Light"/>
                <a:sym typeface="Helvetica Neue Light"/>
              </a:defRPr>
            </a:lvl8pPr>
            <a:lvl9pPr lvl="8" rtl="0">
              <a:spcBef>
                <a:spcPts val="0"/>
              </a:spcBef>
              <a:spcAft>
                <a:spcPts val="0"/>
              </a:spcAft>
              <a:buNone/>
              <a:defRPr>
                <a:solidFill>
                  <a:srgbClr val="999999"/>
                </a:solidFill>
                <a:latin typeface="Helvetica Neue Light"/>
                <a:ea typeface="Helvetica Neue Light"/>
                <a:cs typeface="Helvetica Neue Light"/>
                <a:sym typeface="Helvetica Neue Light"/>
              </a:defRPr>
            </a:lvl9pPr>
          </a:lstStyle>
          <a:p>
            <a:endParaRPr/>
          </a:p>
        </p:txBody>
      </p:sp>
      <p:pic>
        <p:nvPicPr>
          <p:cNvPr id="33" name="Google Shape;33;p4"/>
          <p:cNvPicPr preferRelativeResize="0"/>
          <p:nvPr/>
        </p:nvPicPr>
        <p:blipFill>
          <a:blip r:embed="rId2">
            <a:alphaModFix/>
          </a:blip>
          <a:stretch>
            <a:fillRect/>
          </a:stretch>
        </p:blipFill>
        <p:spPr>
          <a:xfrm>
            <a:off x="302975" y="320575"/>
            <a:ext cx="989399" cy="180662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50"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50"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50"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50"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50"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50"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628650" y="1119393"/>
            <a:ext cx="4615434" cy="1134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50"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628650" y="273844"/>
            <a:ext cx="6787889" cy="709124"/>
          </a:xfrm>
        </p:spPr>
        <p:txBody>
          <a:bodyPr/>
          <a:lstStyle/>
          <a:p>
            <a:r>
              <a:rPr lang="en-US"/>
              <a:t>Click to edit Master title style</a:t>
            </a:r>
          </a:p>
        </p:txBody>
      </p:sp>
    </p:spTree>
    <p:extLst>
      <p:ext uri="{BB962C8B-B14F-4D97-AF65-F5344CB8AC3E}">
        <p14:creationId xmlns:p14="http://schemas.microsoft.com/office/powerpoint/2010/main" val="18145445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8" y="4348327"/>
            <a:ext cx="3086100" cy="273844"/>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50"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50"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50"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50"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50"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50" dirty="0"/>
            </a:p>
          </p:txBody>
        </p:sp>
      </p:grpSp>
    </p:spTree>
    <p:extLst>
      <p:ext uri="{BB962C8B-B14F-4D97-AF65-F5344CB8AC3E}">
        <p14:creationId xmlns:p14="http://schemas.microsoft.com/office/powerpoint/2010/main" val="2359865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ody with Two Columns" type="secHead">
  <p:cSld name="SECTION_HEADER">
    <p:spTree>
      <p:nvGrpSpPr>
        <p:cNvPr id="1" name="Shape 38"/>
        <p:cNvGrpSpPr/>
        <p:nvPr/>
      </p:nvGrpSpPr>
      <p:grpSpPr>
        <a:xfrm>
          <a:off x="0" y="0"/>
          <a:ext cx="0" cy="0"/>
          <a:chOff x="0" y="0"/>
          <a:chExt cx="0" cy="0"/>
        </a:xfrm>
      </p:grpSpPr>
      <p:sp>
        <p:nvSpPr>
          <p:cNvPr id="39" name="Google Shape;39;p6"/>
          <p:cNvSpPr txBox="1">
            <a:spLocks noGrp="1"/>
          </p:cNvSpPr>
          <p:nvPr>
            <p:ph type="sldNum" idx="12"/>
          </p:nvPr>
        </p:nvSpPr>
        <p:spPr>
          <a:xfrm>
            <a:off x="8564952" y="4782517"/>
            <a:ext cx="410400" cy="2079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40" name="Google Shape;40;p6"/>
          <p:cNvSpPr txBox="1">
            <a:spLocks noGrp="1"/>
          </p:cNvSpPr>
          <p:nvPr>
            <p:ph type="title"/>
          </p:nvPr>
        </p:nvSpPr>
        <p:spPr>
          <a:xfrm>
            <a:off x="317382" y="213225"/>
            <a:ext cx="8478000" cy="964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9pPr>
          </a:lstStyle>
          <a:p>
            <a:endParaRPr/>
          </a:p>
        </p:txBody>
      </p:sp>
      <p:sp>
        <p:nvSpPr>
          <p:cNvPr id="41" name="Google Shape;41;p6"/>
          <p:cNvSpPr txBox="1">
            <a:spLocks noGrp="1"/>
          </p:cNvSpPr>
          <p:nvPr>
            <p:ph type="body" idx="1"/>
          </p:nvPr>
        </p:nvSpPr>
        <p:spPr>
          <a:xfrm>
            <a:off x="317375" y="1177300"/>
            <a:ext cx="3976500" cy="3505200"/>
          </a:xfrm>
          <a:prstGeom prst="rect">
            <a:avLst/>
          </a:prstGeom>
          <a:noFill/>
          <a:ln>
            <a:noFill/>
          </a:ln>
        </p:spPr>
        <p:txBody>
          <a:bodyPr spcFirstLastPara="1" wrap="square" lIns="0" tIns="0" rIns="0" bIns="0" anchor="t" anchorCtr="0">
            <a:noAutofit/>
          </a:bodyPr>
          <a:lstStyle>
            <a:lvl1pPr marL="457200" lvl="0" indent="-342900" rtl="0">
              <a:spcBef>
                <a:spcPts val="0"/>
              </a:spcBef>
              <a:spcAft>
                <a:spcPts val="0"/>
              </a:spcAft>
              <a:buSzPts val="1800"/>
              <a:buFont typeface="Helvetica Neue Light"/>
              <a:buChar char="●"/>
              <a:defRPr sz="1800">
                <a:latin typeface="Helvetica Neue Light"/>
                <a:ea typeface="Helvetica Neue Light"/>
                <a:cs typeface="Helvetica Neue Light"/>
                <a:sym typeface="Helvetica Neue Light"/>
              </a:defRPr>
            </a:lvl1pPr>
            <a:lvl2pPr marL="914400" lvl="1" indent="-342900" rtl="0">
              <a:spcBef>
                <a:spcPts val="0"/>
              </a:spcBef>
              <a:spcAft>
                <a:spcPts val="0"/>
              </a:spcAft>
              <a:buSzPts val="1800"/>
              <a:buFont typeface="Helvetica Neue Light"/>
              <a:buChar char="○"/>
              <a:defRPr sz="1800">
                <a:latin typeface="Helvetica Neue Light"/>
                <a:ea typeface="Helvetica Neue Light"/>
                <a:cs typeface="Helvetica Neue Light"/>
                <a:sym typeface="Helvetica Neue Light"/>
              </a:defRPr>
            </a:lvl2pPr>
            <a:lvl3pPr marL="1371600" lvl="2" indent="-342900" rtl="0">
              <a:spcBef>
                <a:spcPts val="0"/>
              </a:spcBef>
              <a:spcAft>
                <a:spcPts val="0"/>
              </a:spcAft>
              <a:buSzPts val="1800"/>
              <a:buFont typeface="Helvetica Neue Light"/>
              <a:buChar char="■"/>
              <a:defRPr sz="1800">
                <a:latin typeface="Helvetica Neue Light"/>
                <a:ea typeface="Helvetica Neue Light"/>
                <a:cs typeface="Helvetica Neue Light"/>
                <a:sym typeface="Helvetica Neue Light"/>
              </a:defRPr>
            </a:lvl3pPr>
            <a:lvl4pPr marL="1828800" lvl="3" indent="-342900" rtl="0">
              <a:spcBef>
                <a:spcPts val="0"/>
              </a:spcBef>
              <a:spcAft>
                <a:spcPts val="0"/>
              </a:spcAft>
              <a:buSzPts val="1800"/>
              <a:buFont typeface="Helvetica Neue Light"/>
              <a:buChar char="●"/>
              <a:defRPr sz="1800">
                <a:latin typeface="Helvetica Neue Light"/>
                <a:ea typeface="Helvetica Neue Light"/>
                <a:cs typeface="Helvetica Neue Light"/>
                <a:sym typeface="Helvetica Neue Light"/>
              </a:defRPr>
            </a:lvl4pPr>
            <a:lvl5pPr marL="2286000" lvl="4" indent="-342900" rtl="0">
              <a:spcBef>
                <a:spcPts val="0"/>
              </a:spcBef>
              <a:spcAft>
                <a:spcPts val="0"/>
              </a:spcAft>
              <a:buSzPts val="1800"/>
              <a:buFont typeface="Helvetica Neue Light"/>
              <a:buChar char="○"/>
              <a:defRPr sz="1800">
                <a:latin typeface="Helvetica Neue Light"/>
                <a:ea typeface="Helvetica Neue Light"/>
                <a:cs typeface="Helvetica Neue Light"/>
                <a:sym typeface="Helvetica Neue Light"/>
              </a:defRPr>
            </a:lvl5pPr>
            <a:lvl6pPr marL="2743200" lvl="5" indent="-342900" rtl="0">
              <a:spcBef>
                <a:spcPts val="0"/>
              </a:spcBef>
              <a:spcAft>
                <a:spcPts val="0"/>
              </a:spcAft>
              <a:buSzPts val="1800"/>
              <a:buFont typeface="Helvetica Neue Light"/>
              <a:buChar char="■"/>
              <a:defRPr sz="1800">
                <a:latin typeface="Helvetica Neue Light"/>
                <a:ea typeface="Helvetica Neue Light"/>
                <a:cs typeface="Helvetica Neue Light"/>
                <a:sym typeface="Helvetica Neue Light"/>
              </a:defRPr>
            </a:lvl6pPr>
            <a:lvl7pPr marL="3200400" lvl="6" indent="-342900" rtl="0">
              <a:spcBef>
                <a:spcPts val="0"/>
              </a:spcBef>
              <a:spcAft>
                <a:spcPts val="0"/>
              </a:spcAft>
              <a:buSzPts val="1800"/>
              <a:buFont typeface="Helvetica Neue Light"/>
              <a:buChar char="●"/>
              <a:defRPr sz="1800">
                <a:latin typeface="Helvetica Neue Light"/>
                <a:ea typeface="Helvetica Neue Light"/>
                <a:cs typeface="Helvetica Neue Light"/>
                <a:sym typeface="Helvetica Neue Light"/>
              </a:defRPr>
            </a:lvl7pPr>
            <a:lvl8pPr marL="3657600" lvl="7" indent="-342900" rtl="0">
              <a:spcBef>
                <a:spcPts val="0"/>
              </a:spcBef>
              <a:spcAft>
                <a:spcPts val="0"/>
              </a:spcAft>
              <a:buSzPts val="1800"/>
              <a:buFont typeface="Helvetica Neue Light"/>
              <a:buChar char="○"/>
              <a:defRPr sz="1800">
                <a:latin typeface="Helvetica Neue Light"/>
                <a:ea typeface="Helvetica Neue Light"/>
                <a:cs typeface="Helvetica Neue Light"/>
                <a:sym typeface="Helvetica Neue Light"/>
              </a:defRPr>
            </a:lvl8pPr>
            <a:lvl9pPr marL="4114800" lvl="8" indent="-342900" rtl="0">
              <a:spcBef>
                <a:spcPts val="0"/>
              </a:spcBef>
              <a:spcAft>
                <a:spcPts val="0"/>
              </a:spcAft>
              <a:buSzPts val="1800"/>
              <a:buFont typeface="Helvetica Neue Light"/>
              <a:buChar char="■"/>
              <a:defRPr sz="1800">
                <a:latin typeface="Helvetica Neue Light"/>
                <a:ea typeface="Helvetica Neue Light"/>
                <a:cs typeface="Helvetica Neue Light"/>
                <a:sym typeface="Helvetica Neue Light"/>
              </a:defRPr>
            </a:lvl9pPr>
          </a:lstStyle>
          <a:p>
            <a:endParaRPr/>
          </a:p>
        </p:txBody>
      </p:sp>
      <p:sp>
        <p:nvSpPr>
          <p:cNvPr id="42" name="Google Shape;42;p6"/>
          <p:cNvSpPr txBox="1">
            <a:spLocks noGrp="1"/>
          </p:cNvSpPr>
          <p:nvPr>
            <p:ph type="body" idx="2"/>
          </p:nvPr>
        </p:nvSpPr>
        <p:spPr>
          <a:xfrm>
            <a:off x="4819050" y="1177300"/>
            <a:ext cx="3976500" cy="3505200"/>
          </a:xfrm>
          <a:prstGeom prst="rect">
            <a:avLst/>
          </a:prstGeom>
          <a:noFill/>
          <a:ln>
            <a:noFill/>
          </a:ln>
        </p:spPr>
        <p:txBody>
          <a:bodyPr spcFirstLastPara="1" wrap="square" lIns="0" tIns="0" rIns="0" bIns="0" anchor="t" anchorCtr="0">
            <a:noAutofit/>
          </a:bodyPr>
          <a:lstStyle>
            <a:lvl1pPr marL="457200" lvl="0" indent="-342900" rtl="0">
              <a:spcBef>
                <a:spcPts val="0"/>
              </a:spcBef>
              <a:spcAft>
                <a:spcPts val="0"/>
              </a:spcAft>
              <a:buSzPts val="1800"/>
              <a:buFont typeface="Helvetica Neue Light"/>
              <a:buChar char="●"/>
              <a:defRPr sz="1800">
                <a:latin typeface="Helvetica Neue Light"/>
                <a:ea typeface="Helvetica Neue Light"/>
                <a:cs typeface="Helvetica Neue Light"/>
                <a:sym typeface="Helvetica Neue Light"/>
              </a:defRPr>
            </a:lvl1pPr>
            <a:lvl2pPr marL="914400" lvl="1" indent="-342900" rtl="0">
              <a:spcBef>
                <a:spcPts val="0"/>
              </a:spcBef>
              <a:spcAft>
                <a:spcPts val="0"/>
              </a:spcAft>
              <a:buSzPts val="1800"/>
              <a:buFont typeface="Helvetica Neue Light"/>
              <a:buChar char="○"/>
              <a:defRPr sz="1800">
                <a:latin typeface="Helvetica Neue Light"/>
                <a:ea typeface="Helvetica Neue Light"/>
                <a:cs typeface="Helvetica Neue Light"/>
                <a:sym typeface="Helvetica Neue Light"/>
              </a:defRPr>
            </a:lvl2pPr>
            <a:lvl3pPr marL="1371600" lvl="2" indent="-342900" rtl="0">
              <a:spcBef>
                <a:spcPts val="0"/>
              </a:spcBef>
              <a:spcAft>
                <a:spcPts val="0"/>
              </a:spcAft>
              <a:buSzPts val="1800"/>
              <a:buFont typeface="Helvetica Neue Light"/>
              <a:buChar char="■"/>
              <a:defRPr sz="1800">
                <a:latin typeface="Helvetica Neue Light"/>
                <a:ea typeface="Helvetica Neue Light"/>
                <a:cs typeface="Helvetica Neue Light"/>
                <a:sym typeface="Helvetica Neue Light"/>
              </a:defRPr>
            </a:lvl3pPr>
            <a:lvl4pPr marL="1828800" lvl="3" indent="-342900" rtl="0">
              <a:spcBef>
                <a:spcPts val="0"/>
              </a:spcBef>
              <a:spcAft>
                <a:spcPts val="0"/>
              </a:spcAft>
              <a:buSzPts val="1800"/>
              <a:buFont typeface="Helvetica Neue Light"/>
              <a:buChar char="●"/>
              <a:defRPr sz="1800">
                <a:latin typeface="Helvetica Neue Light"/>
                <a:ea typeface="Helvetica Neue Light"/>
                <a:cs typeface="Helvetica Neue Light"/>
                <a:sym typeface="Helvetica Neue Light"/>
              </a:defRPr>
            </a:lvl4pPr>
            <a:lvl5pPr marL="2286000" lvl="4" indent="-342900" rtl="0">
              <a:spcBef>
                <a:spcPts val="0"/>
              </a:spcBef>
              <a:spcAft>
                <a:spcPts val="0"/>
              </a:spcAft>
              <a:buSzPts val="1800"/>
              <a:buFont typeface="Helvetica Neue Light"/>
              <a:buChar char="○"/>
              <a:defRPr sz="1800">
                <a:latin typeface="Helvetica Neue Light"/>
                <a:ea typeface="Helvetica Neue Light"/>
                <a:cs typeface="Helvetica Neue Light"/>
                <a:sym typeface="Helvetica Neue Light"/>
              </a:defRPr>
            </a:lvl5pPr>
            <a:lvl6pPr marL="2743200" lvl="5" indent="-342900" rtl="0">
              <a:spcBef>
                <a:spcPts val="0"/>
              </a:spcBef>
              <a:spcAft>
                <a:spcPts val="0"/>
              </a:spcAft>
              <a:buSzPts val="1800"/>
              <a:buFont typeface="Helvetica Neue Light"/>
              <a:buChar char="■"/>
              <a:defRPr sz="1800">
                <a:latin typeface="Helvetica Neue Light"/>
                <a:ea typeface="Helvetica Neue Light"/>
                <a:cs typeface="Helvetica Neue Light"/>
                <a:sym typeface="Helvetica Neue Light"/>
              </a:defRPr>
            </a:lvl6pPr>
            <a:lvl7pPr marL="3200400" lvl="6" indent="-342900" rtl="0">
              <a:spcBef>
                <a:spcPts val="0"/>
              </a:spcBef>
              <a:spcAft>
                <a:spcPts val="0"/>
              </a:spcAft>
              <a:buSzPts val="1800"/>
              <a:buFont typeface="Helvetica Neue Light"/>
              <a:buChar char="●"/>
              <a:defRPr sz="1800">
                <a:latin typeface="Helvetica Neue Light"/>
                <a:ea typeface="Helvetica Neue Light"/>
                <a:cs typeface="Helvetica Neue Light"/>
                <a:sym typeface="Helvetica Neue Light"/>
              </a:defRPr>
            </a:lvl7pPr>
            <a:lvl8pPr marL="3657600" lvl="7" indent="-342900" rtl="0">
              <a:spcBef>
                <a:spcPts val="0"/>
              </a:spcBef>
              <a:spcAft>
                <a:spcPts val="0"/>
              </a:spcAft>
              <a:buSzPts val="1800"/>
              <a:buFont typeface="Helvetica Neue Light"/>
              <a:buChar char="○"/>
              <a:defRPr sz="1800">
                <a:latin typeface="Helvetica Neue Light"/>
                <a:ea typeface="Helvetica Neue Light"/>
                <a:cs typeface="Helvetica Neue Light"/>
                <a:sym typeface="Helvetica Neue Light"/>
              </a:defRPr>
            </a:lvl8pPr>
            <a:lvl9pPr marL="4114800" lvl="8" indent="-342900" rtl="0">
              <a:spcBef>
                <a:spcPts val="0"/>
              </a:spcBef>
              <a:spcAft>
                <a:spcPts val="0"/>
              </a:spcAft>
              <a:buSzPts val="1800"/>
              <a:buFont typeface="Helvetica Neue Light"/>
              <a:buChar char="■"/>
              <a:defRPr sz="1800">
                <a:latin typeface="Helvetica Neue Light"/>
                <a:ea typeface="Helvetica Neue Light"/>
                <a:cs typeface="Helvetica Neue Light"/>
                <a:sym typeface="Helvetica Neue Light"/>
              </a:defRPr>
            </a:lvl9pPr>
          </a:lstStyle>
          <a:p>
            <a:endParaRPr/>
          </a:p>
        </p:txBody>
      </p:sp>
    </p:spTree>
  </p:cSld>
  <p:clrMapOvr>
    <a:masterClrMapping/>
  </p:clrMapOvr>
  <p:extLst>
    <p:ext uri="{DCECCB84-F9BA-43D5-87BE-67443E8EF086}">
      <p15:sldGuideLst xmlns:p15="http://schemas.microsoft.com/office/powerpoint/2012/main">
        <p15:guide id="1" pos="200">
          <p15:clr>
            <a:srgbClr val="FA7B17"/>
          </p15:clr>
        </p15:guide>
        <p15:guide id="2" pos="554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with No Body">
  <p:cSld name="SECTION_HEADER_3_2">
    <p:spTree>
      <p:nvGrpSpPr>
        <p:cNvPr id="1" name="Shape 43"/>
        <p:cNvGrpSpPr/>
        <p:nvPr/>
      </p:nvGrpSpPr>
      <p:grpSpPr>
        <a:xfrm>
          <a:off x="0" y="0"/>
          <a:ext cx="0" cy="0"/>
          <a:chOff x="0" y="0"/>
          <a:chExt cx="0" cy="0"/>
        </a:xfrm>
      </p:grpSpPr>
      <p:sp>
        <p:nvSpPr>
          <p:cNvPr id="44" name="Google Shape;44;p7"/>
          <p:cNvSpPr txBox="1">
            <a:spLocks noGrp="1"/>
          </p:cNvSpPr>
          <p:nvPr>
            <p:ph type="sldNum" idx="12"/>
          </p:nvPr>
        </p:nvSpPr>
        <p:spPr>
          <a:xfrm>
            <a:off x="8564952" y="4782517"/>
            <a:ext cx="410400" cy="2079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45" name="Google Shape;45;p7"/>
          <p:cNvSpPr txBox="1">
            <a:spLocks noGrp="1"/>
          </p:cNvSpPr>
          <p:nvPr>
            <p:ph type="title"/>
          </p:nvPr>
        </p:nvSpPr>
        <p:spPr>
          <a:xfrm>
            <a:off x="317382" y="213225"/>
            <a:ext cx="8478000" cy="964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with Footer">
  <p:cSld name="SECTION_HEADER_1">
    <p:spTree>
      <p:nvGrpSpPr>
        <p:cNvPr id="1" name="Shape 46"/>
        <p:cNvGrpSpPr/>
        <p:nvPr/>
      </p:nvGrpSpPr>
      <p:grpSpPr>
        <a:xfrm>
          <a:off x="0" y="0"/>
          <a:ext cx="0" cy="0"/>
          <a:chOff x="0" y="0"/>
          <a:chExt cx="0" cy="0"/>
        </a:xfrm>
      </p:grpSpPr>
      <p:sp>
        <p:nvSpPr>
          <p:cNvPr id="47" name="Google Shape;47;p8"/>
          <p:cNvSpPr txBox="1">
            <a:spLocks noGrp="1"/>
          </p:cNvSpPr>
          <p:nvPr>
            <p:ph type="sldNum" idx="12"/>
          </p:nvPr>
        </p:nvSpPr>
        <p:spPr>
          <a:xfrm>
            <a:off x="8564952" y="4782517"/>
            <a:ext cx="410400" cy="2079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Break of Short Question">
  <p:cSld name="CUSTOM_1">
    <p:spTree>
      <p:nvGrpSpPr>
        <p:cNvPr id="1" name="Shape 48"/>
        <p:cNvGrpSpPr/>
        <p:nvPr/>
      </p:nvGrpSpPr>
      <p:grpSpPr>
        <a:xfrm>
          <a:off x="0" y="0"/>
          <a:ext cx="0" cy="0"/>
          <a:chOff x="0" y="0"/>
          <a:chExt cx="0" cy="0"/>
        </a:xfrm>
      </p:grpSpPr>
      <p:sp>
        <p:nvSpPr>
          <p:cNvPr id="49" name="Google Shape;49;p9"/>
          <p:cNvSpPr txBox="1">
            <a:spLocks noGrp="1"/>
          </p:cNvSpPr>
          <p:nvPr>
            <p:ph type="sldNum" idx="12"/>
          </p:nvPr>
        </p:nvSpPr>
        <p:spPr>
          <a:xfrm>
            <a:off x="8564952" y="4782517"/>
            <a:ext cx="410400" cy="2079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50" name="Google Shape;50;p9"/>
          <p:cNvSpPr txBox="1">
            <a:spLocks noGrp="1"/>
          </p:cNvSpPr>
          <p:nvPr>
            <p:ph type="title"/>
          </p:nvPr>
        </p:nvSpPr>
        <p:spPr>
          <a:xfrm>
            <a:off x="317375" y="58036"/>
            <a:ext cx="8478000" cy="4390200"/>
          </a:xfrm>
          <a:prstGeom prst="rect">
            <a:avLst/>
          </a:prstGeom>
          <a:noFill/>
          <a:ln>
            <a:noFill/>
          </a:ln>
        </p:spPr>
        <p:txBody>
          <a:bodyPr spcFirstLastPara="1" wrap="square" lIns="0" tIns="0" rIns="0" bIns="0" anchor="t" anchorCtr="0">
            <a:noAutofit/>
          </a:bodyPr>
          <a:lstStyle>
            <a:lvl1pPr lvl="0" rtl="0">
              <a:spcBef>
                <a:spcPts val="0"/>
              </a:spcBef>
              <a:spcAft>
                <a:spcPts val="0"/>
              </a:spcAft>
              <a:buNone/>
              <a:defRPr sz="7800">
                <a:latin typeface="Helvetica Neue Light"/>
                <a:ea typeface="Helvetica Neue Light"/>
                <a:cs typeface="Helvetica Neue Light"/>
                <a:sym typeface="Helvetica Neue Light"/>
              </a:defRPr>
            </a:lvl1pPr>
            <a:lvl2pPr lvl="1" rtl="0">
              <a:spcBef>
                <a:spcPts val="0"/>
              </a:spcBef>
              <a:spcAft>
                <a:spcPts val="0"/>
              </a:spcAft>
              <a:buNone/>
              <a:defRPr sz="6800"/>
            </a:lvl2pPr>
            <a:lvl3pPr lvl="2" rtl="0">
              <a:spcBef>
                <a:spcPts val="0"/>
              </a:spcBef>
              <a:spcAft>
                <a:spcPts val="0"/>
              </a:spcAft>
              <a:buNone/>
              <a:defRPr sz="6800"/>
            </a:lvl3pPr>
            <a:lvl4pPr lvl="3" rtl="0">
              <a:spcBef>
                <a:spcPts val="0"/>
              </a:spcBef>
              <a:spcAft>
                <a:spcPts val="0"/>
              </a:spcAft>
              <a:buNone/>
              <a:defRPr sz="6800"/>
            </a:lvl4pPr>
            <a:lvl5pPr lvl="4" rtl="0">
              <a:spcBef>
                <a:spcPts val="0"/>
              </a:spcBef>
              <a:spcAft>
                <a:spcPts val="0"/>
              </a:spcAft>
              <a:buNone/>
              <a:defRPr sz="6800"/>
            </a:lvl5pPr>
            <a:lvl6pPr lvl="5" rtl="0">
              <a:spcBef>
                <a:spcPts val="0"/>
              </a:spcBef>
              <a:spcAft>
                <a:spcPts val="0"/>
              </a:spcAft>
              <a:buNone/>
              <a:defRPr sz="6800"/>
            </a:lvl6pPr>
            <a:lvl7pPr lvl="6" rtl="0">
              <a:spcBef>
                <a:spcPts val="0"/>
              </a:spcBef>
              <a:spcAft>
                <a:spcPts val="0"/>
              </a:spcAft>
              <a:buNone/>
              <a:defRPr sz="6800"/>
            </a:lvl7pPr>
            <a:lvl8pPr lvl="7" rtl="0">
              <a:spcBef>
                <a:spcPts val="0"/>
              </a:spcBef>
              <a:spcAft>
                <a:spcPts val="0"/>
              </a:spcAft>
              <a:buNone/>
              <a:defRPr sz="6800"/>
            </a:lvl8pPr>
            <a:lvl9pPr lvl="8" rtl="0">
              <a:spcBef>
                <a:spcPts val="0"/>
              </a:spcBef>
              <a:spcAft>
                <a:spcPts val="0"/>
              </a:spcAft>
              <a:buNone/>
              <a:defRPr sz="6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ody with One Column 1">
  <p:cSld name="SECTION_HEADER_3_3">
    <p:bg>
      <p:bgPr>
        <a:solidFill>
          <a:srgbClr val="000000"/>
        </a:solidFill>
        <a:effectLst/>
      </p:bgPr>
    </p:bg>
    <p:spTree>
      <p:nvGrpSpPr>
        <p:cNvPr id="1" name="Shape 51"/>
        <p:cNvGrpSpPr/>
        <p:nvPr/>
      </p:nvGrpSpPr>
      <p:grpSpPr>
        <a:xfrm>
          <a:off x="0" y="0"/>
          <a:ext cx="0" cy="0"/>
          <a:chOff x="0" y="0"/>
          <a:chExt cx="0" cy="0"/>
        </a:xfrm>
      </p:grpSpPr>
      <p:sp>
        <p:nvSpPr>
          <p:cNvPr id="52" name="Google Shape;52;p10"/>
          <p:cNvSpPr txBox="1">
            <a:spLocks noGrp="1"/>
          </p:cNvSpPr>
          <p:nvPr>
            <p:ph type="sldNum" idx="12"/>
          </p:nvPr>
        </p:nvSpPr>
        <p:spPr>
          <a:xfrm>
            <a:off x="8564952" y="4782517"/>
            <a:ext cx="410400" cy="2079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53" name="Google Shape;53;p10"/>
          <p:cNvSpPr txBox="1">
            <a:spLocks noGrp="1"/>
          </p:cNvSpPr>
          <p:nvPr>
            <p:ph type="title"/>
          </p:nvPr>
        </p:nvSpPr>
        <p:spPr>
          <a:xfrm>
            <a:off x="317382" y="213225"/>
            <a:ext cx="8478000" cy="9642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1pPr>
            <a:lvl2pPr lvl="1"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2pPr>
            <a:lvl3pPr lvl="2"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3pPr>
            <a:lvl4pPr lvl="3"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4pPr>
            <a:lvl5pPr lvl="4"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5pPr>
            <a:lvl6pPr lvl="5"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6pPr>
            <a:lvl7pPr lvl="6"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7pPr>
            <a:lvl8pPr lvl="7"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8pPr>
            <a:lvl9pPr lvl="8"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9pPr>
          </a:lstStyle>
          <a:p>
            <a:endParaRPr/>
          </a:p>
        </p:txBody>
      </p:sp>
      <p:sp>
        <p:nvSpPr>
          <p:cNvPr id="54" name="Google Shape;54;p10"/>
          <p:cNvSpPr txBox="1">
            <a:spLocks noGrp="1"/>
          </p:cNvSpPr>
          <p:nvPr>
            <p:ph type="body" idx="1"/>
          </p:nvPr>
        </p:nvSpPr>
        <p:spPr>
          <a:xfrm>
            <a:off x="317375" y="1177296"/>
            <a:ext cx="8478000" cy="3505200"/>
          </a:xfrm>
          <a:prstGeom prst="rect">
            <a:avLst/>
          </a:prstGeom>
          <a:noFill/>
          <a:ln>
            <a:noFill/>
          </a:ln>
        </p:spPr>
        <p:txBody>
          <a:bodyPr spcFirstLastPara="1" wrap="square" lIns="0" tIns="0" rIns="0" bIns="0" anchor="t" anchorCtr="0">
            <a:noAutofit/>
          </a:bodyPr>
          <a:lstStyle>
            <a:lvl1pPr marL="457200" lvl="0"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1pPr>
            <a:lvl2pPr marL="914400" lvl="1"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2pPr>
            <a:lvl3pPr marL="1371600" lvl="2"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3pPr>
            <a:lvl4pPr marL="1828800" lvl="3"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4pPr>
            <a:lvl5pPr marL="2286000" lvl="4"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5pPr>
            <a:lvl6pPr marL="2743200" lvl="5"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6pPr>
            <a:lvl7pPr marL="3200400" lvl="6"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7pPr>
            <a:lvl8pPr marL="3657600" lvl="7"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8pPr>
            <a:lvl9pPr marL="4114800" lvl="8"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9pPr>
          </a:lstStyle>
          <a:p>
            <a:endParaRPr/>
          </a:p>
        </p:txBody>
      </p:sp>
    </p:spTree>
  </p:cSld>
  <p:clrMapOvr>
    <a:masterClrMapping/>
  </p:clrMapOvr>
  <p:extLst>
    <p:ext uri="{DCECCB84-F9BA-43D5-87BE-67443E8EF086}">
      <p15:sldGuideLst xmlns:p15="http://schemas.microsoft.com/office/powerpoint/2012/main">
        <p15:guide id="1" pos="20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ody with Two Columns 1">
  <p:cSld name="SECTION_HEADER_4">
    <p:bg>
      <p:bgPr>
        <a:solidFill>
          <a:srgbClr val="000000"/>
        </a:solidFill>
        <a:effectLst/>
      </p:bgPr>
    </p:bg>
    <p:spTree>
      <p:nvGrpSpPr>
        <p:cNvPr id="1" name="Shape 55"/>
        <p:cNvGrpSpPr/>
        <p:nvPr/>
      </p:nvGrpSpPr>
      <p:grpSpPr>
        <a:xfrm>
          <a:off x="0" y="0"/>
          <a:ext cx="0" cy="0"/>
          <a:chOff x="0" y="0"/>
          <a:chExt cx="0" cy="0"/>
        </a:xfrm>
      </p:grpSpPr>
      <p:sp>
        <p:nvSpPr>
          <p:cNvPr id="56" name="Google Shape;56;p11"/>
          <p:cNvSpPr txBox="1">
            <a:spLocks noGrp="1"/>
          </p:cNvSpPr>
          <p:nvPr>
            <p:ph type="sldNum" idx="12"/>
          </p:nvPr>
        </p:nvSpPr>
        <p:spPr>
          <a:xfrm>
            <a:off x="8564952" y="4782517"/>
            <a:ext cx="410400" cy="2079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57" name="Google Shape;57;p11"/>
          <p:cNvSpPr txBox="1">
            <a:spLocks noGrp="1"/>
          </p:cNvSpPr>
          <p:nvPr>
            <p:ph type="title"/>
          </p:nvPr>
        </p:nvSpPr>
        <p:spPr>
          <a:xfrm>
            <a:off x="317382" y="213225"/>
            <a:ext cx="8478000" cy="964200"/>
          </a:xfrm>
          <a:prstGeom prst="rect">
            <a:avLst/>
          </a:prstGeom>
          <a:noFill/>
          <a:ln>
            <a:noFill/>
          </a:ln>
        </p:spPr>
        <p:txBody>
          <a:bodyPr spcFirstLastPara="1" wrap="square" lIns="0" tIns="0" rIns="0" bIns="0" anchor="t" anchorCtr="0">
            <a:noAutofit/>
          </a:bodyPr>
          <a:lstStyle>
            <a:lvl1pPr lvl="0"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1pPr>
            <a:lvl2pPr lvl="1"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2pPr>
            <a:lvl3pPr lvl="2"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3pPr>
            <a:lvl4pPr lvl="3"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4pPr>
            <a:lvl5pPr lvl="4"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5pPr>
            <a:lvl6pPr lvl="5"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6pPr>
            <a:lvl7pPr lvl="6"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7pPr>
            <a:lvl8pPr lvl="7"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8pPr>
            <a:lvl9pPr lvl="8" rtl="0">
              <a:spcBef>
                <a:spcPts val="0"/>
              </a:spcBef>
              <a:spcAft>
                <a:spcPts val="0"/>
              </a:spcAft>
              <a:buClr>
                <a:srgbClr val="FFFFFF"/>
              </a:buClr>
              <a:buSzPts val="2800"/>
              <a:buFont typeface="Helvetica Neue"/>
              <a:buNone/>
              <a:defRPr sz="2800" b="1">
                <a:solidFill>
                  <a:srgbClr val="FFFFFF"/>
                </a:solidFill>
                <a:latin typeface="Helvetica Neue"/>
                <a:ea typeface="Helvetica Neue"/>
                <a:cs typeface="Helvetica Neue"/>
                <a:sym typeface="Helvetica Neue"/>
              </a:defRPr>
            </a:lvl9pPr>
          </a:lstStyle>
          <a:p>
            <a:endParaRPr/>
          </a:p>
        </p:txBody>
      </p:sp>
      <p:sp>
        <p:nvSpPr>
          <p:cNvPr id="58" name="Google Shape;58;p11"/>
          <p:cNvSpPr txBox="1">
            <a:spLocks noGrp="1"/>
          </p:cNvSpPr>
          <p:nvPr>
            <p:ph type="body" idx="1"/>
          </p:nvPr>
        </p:nvSpPr>
        <p:spPr>
          <a:xfrm>
            <a:off x="317375" y="1177300"/>
            <a:ext cx="3976500" cy="3505200"/>
          </a:xfrm>
          <a:prstGeom prst="rect">
            <a:avLst/>
          </a:prstGeom>
          <a:noFill/>
          <a:ln>
            <a:noFill/>
          </a:ln>
        </p:spPr>
        <p:txBody>
          <a:bodyPr spcFirstLastPara="1" wrap="square" lIns="0" tIns="0" rIns="0" bIns="0" anchor="t" anchorCtr="0">
            <a:noAutofit/>
          </a:bodyPr>
          <a:lstStyle>
            <a:lvl1pPr marL="457200" lvl="0"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1pPr>
            <a:lvl2pPr marL="914400" lvl="1"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2pPr>
            <a:lvl3pPr marL="1371600" lvl="2"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3pPr>
            <a:lvl4pPr marL="1828800" lvl="3"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4pPr>
            <a:lvl5pPr marL="2286000" lvl="4"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5pPr>
            <a:lvl6pPr marL="2743200" lvl="5"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6pPr>
            <a:lvl7pPr marL="3200400" lvl="6"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7pPr>
            <a:lvl8pPr marL="3657600" lvl="7"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8pPr>
            <a:lvl9pPr marL="4114800" lvl="8"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9pPr>
          </a:lstStyle>
          <a:p>
            <a:endParaRPr/>
          </a:p>
        </p:txBody>
      </p:sp>
      <p:sp>
        <p:nvSpPr>
          <p:cNvPr id="59" name="Google Shape;59;p11"/>
          <p:cNvSpPr txBox="1">
            <a:spLocks noGrp="1"/>
          </p:cNvSpPr>
          <p:nvPr>
            <p:ph type="body" idx="2"/>
          </p:nvPr>
        </p:nvSpPr>
        <p:spPr>
          <a:xfrm>
            <a:off x="4819050" y="1177300"/>
            <a:ext cx="3976500" cy="3505200"/>
          </a:xfrm>
          <a:prstGeom prst="rect">
            <a:avLst/>
          </a:prstGeom>
          <a:noFill/>
          <a:ln>
            <a:noFill/>
          </a:ln>
        </p:spPr>
        <p:txBody>
          <a:bodyPr spcFirstLastPara="1" wrap="square" lIns="0" tIns="0" rIns="0" bIns="0" anchor="t" anchorCtr="0">
            <a:noAutofit/>
          </a:bodyPr>
          <a:lstStyle>
            <a:lvl1pPr marL="457200" lvl="0"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1pPr>
            <a:lvl2pPr marL="914400" lvl="1"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2pPr>
            <a:lvl3pPr marL="1371600" lvl="2"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3pPr>
            <a:lvl4pPr marL="1828800" lvl="3"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4pPr>
            <a:lvl5pPr marL="2286000" lvl="4"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5pPr>
            <a:lvl6pPr marL="2743200" lvl="5"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6pPr>
            <a:lvl7pPr marL="3200400" lvl="6"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7pPr>
            <a:lvl8pPr marL="3657600" lvl="7"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8pPr>
            <a:lvl9pPr marL="4114800" lvl="8" indent="-342900" rtl="0">
              <a:spcBef>
                <a:spcPts val="0"/>
              </a:spcBef>
              <a:spcAft>
                <a:spcPts val="0"/>
              </a:spcAft>
              <a:buClr>
                <a:srgbClr val="FFFFFF"/>
              </a:buClr>
              <a:buSzPts val="1800"/>
              <a:buFont typeface="Helvetica Neue Light"/>
              <a:buChar char="■"/>
              <a:defRPr sz="1800">
                <a:solidFill>
                  <a:srgbClr val="FFFFFF"/>
                </a:solidFill>
                <a:latin typeface="Helvetica Neue Light"/>
                <a:ea typeface="Helvetica Neue Light"/>
                <a:cs typeface="Helvetica Neue Light"/>
                <a:sym typeface="Helvetica Neue Light"/>
              </a:defRPr>
            </a:lvl9pPr>
          </a:lstStyle>
          <a:p>
            <a:endParaRPr/>
          </a:p>
        </p:txBody>
      </p:sp>
    </p:spTree>
  </p:cSld>
  <p:clrMapOvr>
    <a:masterClrMapping/>
  </p:clrMapOvr>
  <p:extLst>
    <p:ext uri="{DCECCB84-F9BA-43D5-87BE-67443E8EF086}">
      <p15:sldGuideLst xmlns:p15="http://schemas.microsoft.com/office/powerpoint/2012/main">
        <p15:guide id="1" pos="200">
          <p15:clr>
            <a:srgbClr val="FA7B17"/>
          </p15:clr>
        </p15:guide>
        <p15:guide id="2" pos="5540">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64952" y="4782517"/>
            <a:ext cx="410400" cy="207900"/>
          </a:xfrm>
          <a:prstGeom prst="rect">
            <a:avLst/>
          </a:prstGeom>
          <a:noFill/>
          <a:ln>
            <a:noFill/>
          </a:ln>
        </p:spPr>
        <p:txBody>
          <a:bodyPr spcFirstLastPara="1" wrap="square" lIns="0" tIns="0" rIns="0" bIns="0" anchor="t" anchorCtr="0">
            <a:noAutofit/>
          </a:bodyPr>
          <a:lstStyle>
            <a:lvl1pPr lvl="0" algn="r">
              <a:buNone/>
              <a:defRPr sz="800">
                <a:solidFill>
                  <a:srgbClr val="999999"/>
                </a:solidFill>
                <a:latin typeface="Open Sans Light"/>
                <a:ea typeface="Open Sans Light"/>
                <a:cs typeface="Open Sans Light"/>
                <a:sym typeface="Open Sans Light"/>
              </a:defRPr>
            </a:lvl1pPr>
            <a:lvl2pPr lvl="1" algn="r">
              <a:buNone/>
              <a:defRPr sz="800">
                <a:solidFill>
                  <a:srgbClr val="999999"/>
                </a:solidFill>
                <a:latin typeface="Open Sans Light"/>
                <a:ea typeface="Open Sans Light"/>
                <a:cs typeface="Open Sans Light"/>
                <a:sym typeface="Open Sans Light"/>
              </a:defRPr>
            </a:lvl2pPr>
            <a:lvl3pPr lvl="2" algn="r">
              <a:buNone/>
              <a:defRPr sz="800">
                <a:solidFill>
                  <a:srgbClr val="999999"/>
                </a:solidFill>
                <a:latin typeface="Open Sans Light"/>
                <a:ea typeface="Open Sans Light"/>
                <a:cs typeface="Open Sans Light"/>
                <a:sym typeface="Open Sans Light"/>
              </a:defRPr>
            </a:lvl3pPr>
            <a:lvl4pPr lvl="3" algn="r">
              <a:buNone/>
              <a:defRPr sz="800">
                <a:solidFill>
                  <a:srgbClr val="999999"/>
                </a:solidFill>
                <a:latin typeface="Open Sans Light"/>
                <a:ea typeface="Open Sans Light"/>
                <a:cs typeface="Open Sans Light"/>
                <a:sym typeface="Open Sans Light"/>
              </a:defRPr>
            </a:lvl4pPr>
            <a:lvl5pPr lvl="4" algn="r">
              <a:buNone/>
              <a:defRPr sz="800">
                <a:solidFill>
                  <a:srgbClr val="999999"/>
                </a:solidFill>
                <a:latin typeface="Open Sans Light"/>
                <a:ea typeface="Open Sans Light"/>
                <a:cs typeface="Open Sans Light"/>
                <a:sym typeface="Open Sans Light"/>
              </a:defRPr>
            </a:lvl5pPr>
            <a:lvl6pPr lvl="5" algn="r">
              <a:buNone/>
              <a:defRPr sz="800">
                <a:solidFill>
                  <a:srgbClr val="999999"/>
                </a:solidFill>
                <a:latin typeface="Open Sans Light"/>
                <a:ea typeface="Open Sans Light"/>
                <a:cs typeface="Open Sans Light"/>
                <a:sym typeface="Open Sans Light"/>
              </a:defRPr>
            </a:lvl6pPr>
            <a:lvl7pPr lvl="6" algn="r">
              <a:buNone/>
              <a:defRPr sz="800">
                <a:solidFill>
                  <a:srgbClr val="999999"/>
                </a:solidFill>
                <a:latin typeface="Open Sans Light"/>
                <a:ea typeface="Open Sans Light"/>
                <a:cs typeface="Open Sans Light"/>
                <a:sym typeface="Open Sans Light"/>
              </a:defRPr>
            </a:lvl7pPr>
            <a:lvl8pPr lvl="7" algn="r">
              <a:buNone/>
              <a:defRPr sz="800">
                <a:solidFill>
                  <a:srgbClr val="999999"/>
                </a:solidFill>
                <a:latin typeface="Open Sans Light"/>
                <a:ea typeface="Open Sans Light"/>
                <a:cs typeface="Open Sans Light"/>
                <a:sym typeface="Open Sans Light"/>
              </a:defRPr>
            </a:lvl8pPr>
            <a:lvl9pPr lvl="8" algn="r">
              <a:buNone/>
              <a:defRPr sz="800">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
        <p:nvSpPr>
          <p:cNvPr id="7" name="Google Shape;7;p1"/>
          <p:cNvSpPr txBox="1"/>
          <p:nvPr/>
        </p:nvSpPr>
        <p:spPr>
          <a:xfrm>
            <a:off x="322150" y="4782312"/>
            <a:ext cx="1936500" cy="218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999999"/>
                </a:solidFill>
                <a:latin typeface="Helvetica Neue Light"/>
                <a:ea typeface="Helvetica Neue Light"/>
                <a:cs typeface="Helvetica Neue Light"/>
                <a:sym typeface="Helvetica Neue Light"/>
              </a:rPr>
              <a:t>Digital Service Innovation Spring 2022</a:t>
            </a:r>
            <a:endParaRPr sz="800" dirty="0">
              <a:solidFill>
                <a:srgbClr val="999999"/>
              </a:solidFill>
              <a:latin typeface="Helvetica Neue Light"/>
              <a:ea typeface="Helvetica Neue Light"/>
              <a:cs typeface="Helvetica Neue Light"/>
              <a:sym typeface="Helvetica Neue Light"/>
            </a:endParaRPr>
          </a:p>
        </p:txBody>
      </p:sp>
      <p:sp>
        <p:nvSpPr>
          <p:cNvPr id="8" name="Google Shape;8;p1"/>
          <p:cNvSpPr txBox="1"/>
          <p:nvPr/>
        </p:nvSpPr>
        <p:spPr>
          <a:xfrm>
            <a:off x="2330184" y="4782325"/>
            <a:ext cx="6058500" cy="218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999999"/>
                </a:solidFill>
                <a:latin typeface="Helvetica Neue Light"/>
                <a:ea typeface="Helvetica Neue Light"/>
                <a:cs typeface="Helvetica Neue Light"/>
                <a:sym typeface="Helvetica Neue Light"/>
              </a:rPr>
              <a:t>Welcome to Digital Service Innovation      :    19 January 2022     :     Skip Shelly     :     Adam Paulisick</a:t>
            </a:r>
            <a:endParaRPr sz="800" dirty="0">
              <a:solidFill>
                <a:srgbClr val="999999"/>
              </a:solidFill>
              <a:latin typeface="Helvetica Neue Light"/>
              <a:ea typeface="Helvetica Neue Light"/>
              <a:cs typeface="Helvetica Neue Light"/>
              <a:sym typeface="Helvetica Neue Light"/>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slow" p14:dur="20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3543300" y="4362614"/>
            <a:ext cx="2057400" cy="273844"/>
          </a:xfrm>
          <a:prstGeom prst="rect">
            <a:avLst/>
          </a:prstGeom>
        </p:spPr>
        <p:txBody>
          <a:bodyPr vert="horz" lIns="91440" tIns="45720" rIns="91440" bIns="45720" rtlCol="0" anchor="ctr"/>
          <a:lstStyle>
            <a:lvl1pPr algn="ctr">
              <a:defRPr sz="75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8103268" y="4362615"/>
            <a:ext cx="412082" cy="273844"/>
          </a:xfrm>
          <a:prstGeom prst="rect">
            <a:avLst/>
          </a:prstGeom>
        </p:spPr>
        <p:txBody>
          <a:bodyPr vert="horz" lIns="91440" tIns="45720" rIns="91440" bIns="45720" rtlCol="0" anchor="ctr"/>
          <a:lstStyle>
            <a:lvl1pPr algn="ctr">
              <a:defRPr sz="75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609218" y="4362615"/>
            <a:ext cx="2549072" cy="273844"/>
          </a:xfrm>
          <a:prstGeom prst="rect">
            <a:avLst/>
          </a:prstGeom>
        </p:spPr>
        <p:txBody>
          <a:bodyPr vert="horz" lIns="91440" tIns="45720" rIns="91440" bIns="45720" rtlCol="0" anchor="ctr"/>
          <a:lstStyle>
            <a:lvl1pPr algn="l">
              <a:defRPr sz="750">
                <a:solidFill>
                  <a:schemeClr val="accent1"/>
                </a:solidFill>
              </a:defRPr>
            </a:lvl1pPr>
          </a:lstStyle>
          <a:p>
            <a:r>
              <a:rPr lang="en-US" dirty="0" err="1"/>
              <a:t>Peeko</a:t>
            </a:r>
            <a:r>
              <a:rPr lang="en-US" dirty="0"/>
              <a:t> – Unlocking the wisdom of crowds</a:t>
            </a:r>
          </a:p>
        </p:txBody>
      </p:sp>
    </p:spTree>
    <p:extLst>
      <p:ext uri="{BB962C8B-B14F-4D97-AF65-F5344CB8AC3E}">
        <p14:creationId xmlns:p14="http://schemas.microsoft.com/office/powerpoint/2010/main" val="354107695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hf hdr="0" dt="0"/>
  <p:txStyles>
    <p:titleStyle>
      <a:lvl1pPr algn="l" defTabSz="685800" rtl="0" eaLnBrk="1" latinLnBrk="0" hangingPunct="1">
        <a:lnSpc>
          <a:spcPct val="90000"/>
        </a:lnSpc>
        <a:spcBef>
          <a:spcPct val="0"/>
        </a:spcBef>
        <a:buNone/>
        <a:defRPr sz="3000" b="1" kern="1200">
          <a:gradFill>
            <a:gsLst>
              <a:gs pos="0">
                <a:schemeClr val="accent1"/>
              </a:gs>
              <a:gs pos="100000">
                <a:schemeClr val="accent3"/>
              </a:gs>
            </a:gsLst>
            <a:lin ang="0" scaled="1"/>
          </a:gra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accent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0.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0.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0.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30.xml"/><Relationship Id="rId5" Type="http://schemas.openxmlformats.org/officeDocument/2006/relationships/image" Target="../media/image30.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hyperlink" Target="https://www.forbes.com/sites/thehartmangroup/2016/05/25/table-for-one-why-we-are-increasingly-eating-alone/?sh=539771b9616f" TargetMode="External"/><Relationship Id="rId3" Type="http://schemas.openxmlformats.org/officeDocument/2006/relationships/hyperlink" Target="https://www.cdc.gov/pcd/issues/2019/19_0017.htm" TargetMode="External"/><Relationship Id="rId7" Type="http://schemas.openxmlformats.org/officeDocument/2006/relationships/hyperlink" Target="https://www.forbes.com/sites/thehartmangroup/2016/05/25/table-for-one-why-we-are-increasingly-eating-alone/?sh=539771b9616fhttps://www.cdc.gov/pcd/issues/2019/19_0017.htm" TargetMode="External"/><Relationship Id="rId2" Type="http://schemas.openxmlformats.org/officeDocument/2006/relationships/hyperlink" Target="https://www.thecut.com/2014/07/why-new-yorkers-should-small-talk-more.html" TargetMode="External"/><Relationship Id="rId1" Type="http://schemas.openxmlformats.org/officeDocument/2006/relationships/slideLayout" Target="../slideLayouts/slideLayout25.xml"/><Relationship Id="rId6" Type="http://schemas.openxmlformats.org/officeDocument/2006/relationships/hyperlink" Target="https://www.mckinsey.com/industries/technology-media-and-telecommunications/our-insights/the-social-economy" TargetMode="External"/><Relationship Id="rId5" Type="http://schemas.openxmlformats.org/officeDocument/2006/relationships/hyperlink" Target="https://www.studyfinds.org/sign-of-the-times-75-of-adults-arent-friends-with-any-of-their-neighbors/" TargetMode="External"/><Relationship Id="rId4" Type="http://schemas.openxmlformats.org/officeDocument/2006/relationships/hyperlink" Target="https://www.census.gov/newsroom/press-releases/2021/one-way-travel-time-to-work-rises.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www.publicdomainpictures.net/view-image.php?image=171382&amp;picture=mime-not-spea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www.publicdomainpictures.net/view-image.php?image=171386&amp;picture=mime-and-thumbs-up"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hyperlink" Target="https://www.thecut.com/2014/07/why-new-yorkers-should-small-talk-more.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www.mckinsey.com/industries/technology-media-and-telecommunications/our-insights/the-social-economy" TargetMode="External"/><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hyperlink" Target="https://www.gcu.edu/blog/business-management/work-life-balance-stats-among-business-professionals" TargetMode="External"/><Relationship Id="rId5" Type="http://schemas.openxmlformats.org/officeDocument/2006/relationships/hyperlink" Target="https://www.studyfinds.org/sign-of-the-times-75-of-adults-arent-friends-with-any-of-their-neighbors/" TargetMode="External"/><Relationship Id="rId4" Type="http://schemas.openxmlformats.org/officeDocument/2006/relationships/hyperlink" Target="https://www.cdc.gov/pcd/issues/2019/19_0017.htm"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hyperlink" Target="https://www.cdc.gov/pcd/issues/2019/19_0017.htm" TargetMode="External"/><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hyperlink" Target="https://www.forbes.com/sites/thehartmangroup/2016/05/25/table-for-one-why-we-are-increasingly-eating-alone/?sh=539771b9616f" TargetMode="External"/><Relationship Id="rId2" Type="http://schemas.openxmlformats.org/officeDocument/2006/relationships/notesSlide" Target="../notesSlides/notesSlide9.xml"/><Relationship Id="rId16" Type="http://schemas.openxmlformats.org/officeDocument/2006/relationships/hyperlink" Target="https://www.mckinsey.com/industries/technology-media-and-telecommunications/our-insights/the-social-economy" TargetMode="External"/><Relationship Id="rId1" Type="http://schemas.openxmlformats.org/officeDocument/2006/relationships/slideLayout" Target="../slideLayouts/slideLayout30.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hyperlink" Target="https://www.studyfinds.org/sign-of-the-times-75-of-adults-arent-friends-with-any-of-their-neighbors/" TargetMode="External"/><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hyperlink" Target="https://www.census.gov/newsroom/press-releases/2021/one-way-travel-time-to-work-ris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6"/>
          <p:cNvPicPr preferRelativeResize="0"/>
          <p:nvPr/>
        </p:nvPicPr>
        <p:blipFill rotWithShape="1">
          <a:blip r:embed="rId3">
            <a:alphaModFix/>
          </a:blip>
          <a:srcRect l="4187" t="8870" r="4379" b="13927"/>
          <a:stretch/>
        </p:blipFill>
        <p:spPr>
          <a:xfrm>
            <a:off x="0" y="0"/>
            <a:ext cx="9144000" cy="5143499"/>
          </a:xfrm>
          <a:prstGeom prst="rect">
            <a:avLst/>
          </a:prstGeom>
          <a:noFill/>
          <a:ln>
            <a:noFill/>
          </a:ln>
        </p:spPr>
      </p:pic>
      <p:sp>
        <p:nvSpPr>
          <p:cNvPr id="84" name="Google Shape;84;p16"/>
          <p:cNvSpPr/>
          <p:nvPr/>
        </p:nvSpPr>
        <p:spPr>
          <a:xfrm>
            <a:off x="0" y="0"/>
            <a:ext cx="9162900" cy="5162400"/>
          </a:xfrm>
          <a:prstGeom prst="rect">
            <a:avLst/>
          </a:prstGeom>
          <a:solidFill>
            <a:srgbClr val="000000">
              <a:alpha val="58459"/>
            </a:srgb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85" name="Google Shape;85;p16"/>
          <p:cNvPicPr preferRelativeResize="0"/>
          <p:nvPr/>
        </p:nvPicPr>
        <p:blipFill>
          <a:blip r:embed="rId4">
            <a:alphaModFix amt="50000"/>
          </a:blip>
          <a:stretch>
            <a:fillRect/>
          </a:stretch>
        </p:blipFill>
        <p:spPr>
          <a:xfrm>
            <a:off x="439650" y="401083"/>
            <a:ext cx="848676" cy="1549675"/>
          </a:xfrm>
          <a:prstGeom prst="rect">
            <a:avLst/>
          </a:prstGeom>
          <a:noFill/>
          <a:ln>
            <a:noFill/>
          </a:ln>
        </p:spPr>
      </p:pic>
      <p:sp>
        <p:nvSpPr>
          <p:cNvPr id="86" name="Google Shape;86;p16"/>
          <p:cNvSpPr txBox="1"/>
          <p:nvPr/>
        </p:nvSpPr>
        <p:spPr>
          <a:xfrm>
            <a:off x="2346591" y="930296"/>
            <a:ext cx="6457500" cy="2352393"/>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None/>
            </a:pPr>
            <a:r>
              <a:rPr lang="en" sz="4000" dirty="0">
                <a:solidFill>
                  <a:schemeClr val="lt1"/>
                </a:solidFill>
                <a:latin typeface="Helvetica Neue Light"/>
                <a:ea typeface="Helvetica Neue Light"/>
                <a:cs typeface="Helvetica Neue Light"/>
                <a:sym typeface="Helvetica Neue Light"/>
              </a:rPr>
              <a:t>Assignment 2:</a:t>
            </a:r>
            <a:endParaRPr sz="4000" dirty="0">
              <a:solidFill>
                <a:schemeClr val="lt1"/>
              </a:solidFill>
              <a:latin typeface="Helvetica Neue Light"/>
              <a:ea typeface="Helvetica Neue Light"/>
              <a:cs typeface="Helvetica Neue Light"/>
              <a:sym typeface="Helvetica Neue Light"/>
            </a:endParaRPr>
          </a:p>
          <a:p>
            <a:pPr lvl="0">
              <a:lnSpc>
                <a:spcPct val="85000"/>
              </a:lnSpc>
            </a:pPr>
            <a:r>
              <a:rPr lang="en" sz="4000" dirty="0">
                <a:solidFill>
                  <a:schemeClr val="lt1"/>
                </a:solidFill>
                <a:latin typeface="Helvetica Neue Light"/>
                <a:ea typeface="Helvetica Neue Light"/>
                <a:cs typeface="Helvetica Neue Light"/>
                <a:sym typeface="Helvetica Neue Light"/>
              </a:rPr>
              <a:t>POG &amp; PESTLE</a:t>
            </a:r>
          </a:p>
          <a:p>
            <a:pPr lvl="0">
              <a:lnSpc>
                <a:spcPct val="85000"/>
              </a:lnSpc>
            </a:pPr>
            <a:endParaRPr lang="en" sz="4000" dirty="0">
              <a:solidFill>
                <a:schemeClr val="lt1"/>
              </a:solidFill>
              <a:latin typeface="Helvetica Neue Light"/>
              <a:ea typeface="Helvetica Neue Light"/>
              <a:cs typeface="Helvetica Neue Light"/>
              <a:sym typeface="Helvetica Neue Light"/>
            </a:endParaRPr>
          </a:p>
          <a:p>
            <a:pPr lvl="0">
              <a:lnSpc>
                <a:spcPct val="85000"/>
              </a:lnSpc>
            </a:pPr>
            <a:r>
              <a:rPr lang="en" sz="4000" b="1" dirty="0">
                <a:solidFill>
                  <a:schemeClr val="lt1"/>
                </a:solidFill>
                <a:latin typeface="Helvetica Neue Light"/>
                <a:ea typeface="Helvetica Neue Light"/>
                <a:cs typeface="Helvetica Neue Light"/>
                <a:sym typeface="Helvetica Neue Light"/>
              </a:rPr>
              <a:t>Peeko</a:t>
            </a:r>
            <a:endParaRPr sz="4000" b="1" dirty="0">
              <a:solidFill>
                <a:schemeClr val="lt1"/>
              </a:solidFill>
              <a:latin typeface="Helvetica Neue Light"/>
              <a:ea typeface="Helvetica Neue Light"/>
              <a:cs typeface="Helvetica Neue Light"/>
              <a:sym typeface="Helvetica Neue Light"/>
            </a:endParaRPr>
          </a:p>
        </p:txBody>
      </p:sp>
      <p:sp>
        <p:nvSpPr>
          <p:cNvPr id="87" name="Google Shape;87;p16"/>
          <p:cNvSpPr txBox="1"/>
          <p:nvPr/>
        </p:nvSpPr>
        <p:spPr>
          <a:xfrm>
            <a:off x="2460650" y="3561596"/>
            <a:ext cx="6229382" cy="633300"/>
          </a:xfrm>
          <a:prstGeom prst="rect">
            <a:avLst/>
          </a:prstGeom>
          <a:noFill/>
          <a:ln>
            <a:noFill/>
          </a:ln>
        </p:spPr>
        <p:txBody>
          <a:bodyPr spcFirstLastPara="1" wrap="square" lIns="0" tIns="0" rIns="0" bIns="0" anchor="t" anchorCtr="0">
            <a:noAutofit/>
          </a:bodyPr>
          <a:lstStyle/>
          <a:p>
            <a:pPr lvl="0"/>
            <a:r>
              <a:rPr lang="en" sz="1800" i="1" dirty="0">
                <a:solidFill>
                  <a:schemeClr val="lt1"/>
                </a:solidFill>
                <a:latin typeface="Helvetica Neue Light"/>
                <a:ea typeface="Helvetica Neue Light"/>
                <a:cs typeface="Helvetica Neue Light"/>
                <a:sym typeface="Helvetica Neue Light"/>
              </a:rPr>
              <a:t>A Digital Service by Chirag Huria</a:t>
            </a:r>
          </a:p>
        </p:txBody>
      </p:sp>
      <p:sp>
        <p:nvSpPr>
          <p:cNvPr id="8" name="Google Shape;87;p16">
            <a:extLst>
              <a:ext uri="{FF2B5EF4-FFF2-40B4-BE49-F238E27FC236}">
                <a16:creationId xmlns:a16="http://schemas.microsoft.com/office/drawing/2014/main" id="{46B7459A-26D6-8745-8A0D-FE631708E6EB}"/>
              </a:ext>
            </a:extLst>
          </p:cNvPr>
          <p:cNvSpPr txBox="1"/>
          <p:nvPr/>
        </p:nvSpPr>
        <p:spPr>
          <a:xfrm>
            <a:off x="6491793" y="296996"/>
            <a:ext cx="2189476" cy="633300"/>
          </a:xfrm>
          <a:prstGeom prst="rect">
            <a:avLst/>
          </a:prstGeom>
          <a:noFill/>
          <a:ln>
            <a:noFill/>
          </a:ln>
        </p:spPr>
        <p:txBody>
          <a:bodyPr spcFirstLastPara="1" wrap="square" lIns="0" tIns="0" rIns="0" bIns="0" anchor="t" anchorCtr="0">
            <a:noAutofit/>
          </a:bodyPr>
          <a:lstStyle/>
          <a:p>
            <a:pPr lvl="0"/>
            <a:r>
              <a:rPr lang="en" sz="2000" dirty="0">
                <a:solidFill>
                  <a:schemeClr val="lt1"/>
                </a:solidFill>
                <a:latin typeface="Helvetica Neue Light"/>
                <a:ea typeface="Helvetica Neue Light"/>
                <a:cs typeface="Helvetica Neue Light"/>
                <a:sym typeface="Helvetica Neue Light"/>
              </a:rPr>
              <a:t>23</a:t>
            </a:r>
            <a:r>
              <a:rPr lang="en" sz="2000" baseline="30000" dirty="0">
                <a:solidFill>
                  <a:schemeClr val="lt1"/>
                </a:solidFill>
                <a:latin typeface="Helvetica Neue Light"/>
                <a:ea typeface="Helvetica Neue Light"/>
                <a:cs typeface="Helvetica Neue Light"/>
                <a:sym typeface="Helvetica Neue Light"/>
              </a:rPr>
              <a:t>rd</a:t>
            </a:r>
            <a:r>
              <a:rPr lang="en" sz="2000" dirty="0">
                <a:solidFill>
                  <a:schemeClr val="lt1"/>
                </a:solidFill>
                <a:latin typeface="Helvetica Neue Light"/>
                <a:ea typeface="Helvetica Neue Light"/>
                <a:cs typeface="Helvetica Neue Light"/>
                <a:sym typeface="Helvetica Neue Light"/>
              </a:rPr>
              <a:t> January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AD9AF1-50C3-43F2-A152-5CDFE0844FB7}"/>
              </a:ext>
            </a:extLst>
          </p:cNvPr>
          <p:cNvSpPr>
            <a:spLocks noGrp="1"/>
          </p:cNvSpPr>
          <p:nvPr>
            <p:ph type="sldNum" sz="quarter" idx="12"/>
          </p:nvPr>
        </p:nvSpPr>
        <p:spPr>
          <a:xfrm>
            <a:off x="8554265" y="4132857"/>
            <a:ext cx="412082" cy="273844"/>
          </a:xfrm>
        </p:spPr>
        <p:txBody>
          <a:bodyPr/>
          <a:lstStyle/>
          <a:p>
            <a:pPr defTabSz="685800">
              <a:buClrTx/>
            </a:pPr>
            <a:fld id="{D495E168-DA5E-4888-8D8A-92B118324C14}" type="slidenum">
              <a:rPr lang="ru-RU" kern="1200">
                <a:solidFill>
                  <a:prstClr val="white"/>
                </a:solidFill>
                <a:ea typeface="+mn-ea"/>
                <a:cs typeface="+mn-cs"/>
              </a:rPr>
              <a:pPr defTabSz="685800">
                <a:buClrTx/>
              </a:pPr>
              <a:t>10</a:t>
            </a:fld>
            <a:endParaRPr lang="ru-RU" kern="1200" dirty="0">
              <a:solidFill>
                <a:prstClr val="white"/>
              </a:solidFill>
              <a:ea typeface="+mn-ea"/>
              <a:cs typeface="+mn-cs"/>
            </a:endParaRPr>
          </a:p>
        </p:txBody>
      </p:sp>
      <p:sp>
        <p:nvSpPr>
          <p:cNvPr id="6" name="Title 5">
            <a:extLst>
              <a:ext uri="{FF2B5EF4-FFF2-40B4-BE49-F238E27FC236}">
                <a16:creationId xmlns:a16="http://schemas.microsoft.com/office/drawing/2014/main" id="{5E7E03D2-CB54-429B-A897-AD28722096D4}"/>
              </a:ext>
            </a:extLst>
          </p:cNvPr>
          <p:cNvSpPr>
            <a:spLocks noGrp="1"/>
          </p:cNvSpPr>
          <p:nvPr>
            <p:ph type="title"/>
          </p:nvPr>
        </p:nvSpPr>
        <p:spPr/>
        <p:txBody>
          <a:bodyPr/>
          <a:lstStyle/>
          <a:p>
            <a:r>
              <a:rPr lang="en-US" dirty="0"/>
              <a:t>Product Opportunity Gap</a:t>
            </a:r>
          </a:p>
        </p:txBody>
      </p:sp>
      <p:sp>
        <p:nvSpPr>
          <p:cNvPr id="8" name="TextBox 7">
            <a:extLst>
              <a:ext uri="{FF2B5EF4-FFF2-40B4-BE49-F238E27FC236}">
                <a16:creationId xmlns:a16="http://schemas.microsoft.com/office/drawing/2014/main" id="{F70214B2-2782-4298-AD5D-18819F799CA9}"/>
              </a:ext>
            </a:extLst>
          </p:cNvPr>
          <p:cNvSpPr txBox="1"/>
          <p:nvPr/>
        </p:nvSpPr>
        <p:spPr>
          <a:xfrm>
            <a:off x="6742585" y="4859767"/>
            <a:ext cx="2223762" cy="219291"/>
          </a:xfrm>
          <a:prstGeom prst="rect">
            <a:avLst/>
          </a:prstGeom>
          <a:noFill/>
        </p:spPr>
        <p:txBody>
          <a:bodyPr wrap="square" rtlCol="0">
            <a:spAutoFit/>
          </a:bodyPr>
          <a:lstStyle/>
          <a:p>
            <a:pPr algn="ctr" defTabSz="685800">
              <a:buClrTx/>
            </a:pPr>
            <a:r>
              <a:rPr lang="en-AS" sz="825" i="1" kern="1200" dirty="0">
                <a:solidFill>
                  <a:prstClr val="black"/>
                </a:solidFill>
                <a:ea typeface="+mn-ea"/>
                <a:cs typeface="+mn-cs"/>
              </a:rPr>
              <a:t>Sources available in Appendix</a:t>
            </a:r>
            <a:endParaRPr lang="en-US" sz="900" i="1" kern="1200" dirty="0">
              <a:solidFill>
                <a:prstClr val="black"/>
              </a:solidFill>
              <a:ea typeface="+mn-ea"/>
              <a:cs typeface="+mn-cs"/>
            </a:endParaRPr>
          </a:p>
        </p:txBody>
      </p:sp>
      <p:grpSp>
        <p:nvGrpSpPr>
          <p:cNvPr id="5" name="Google Shape;124;p20">
            <a:extLst>
              <a:ext uri="{FF2B5EF4-FFF2-40B4-BE49-F238E27FC236}">
                <a16:creationId xmlns:a16="http://schemas.microsoft.com/office/drawing/2014/main" id="{E40C1A01-07B1-43B9-BC2C-FE3B4BDA3550}"/>
              </a:ext>
            </a:extLst>
          </p:cNvPr>
          <p:cNvGrpSpPr/>
          <p:nvPr/>
        </p:nvGrpSpPr>
        <p:grpSpPr>
          <a:xfrm>
            <a:off x="3372164" y="1527504"/>
            <a:ext cx="2707250" cy="2959675"/>
            <a:chOff x="3138525" y="1342125"/>
            <a:chExt cx="2707250" cy="2959675"/>
          </a:xfrm>
        </p:grpSpPr>
        <p:pic>
          <p:nvPicPr>
            <p:cNvPr id="7" name="Google Shape;125;p20">
              <a:extLst>
                <a:ext uri="{FF2B5EF4-FFF2-40B4-BE49-F238E27FC236}">
                  <a16:creationId xmlns:a16="http://schemas.microsoft.com/office/drawing/2014/main" id="{C3581B1F-94E4-46C9-B8D2-A9E21CE1D0C3}"/>
                </a:ext>
              </a:extLst>
            </p:cNvPr>
            <p:cNvPicPr preferRelativeResize="0"/>
            <p:nvPr/>
          </p:nvPicPr>
          <p:blipFill rotWithShape="1">
            <a:blip r:embed="rId3">
              <a:alphaModFix/>
            </a:blip>
            <a:srcRect l="29949" t="13322" r="22520" b="14662"/>
            <a:stretch/>
          </p:blipFill>
          <p:spPr>
            <a:xfrm>
              <a:off x="3173200" y="1451325"/>
              <a:ext cx="2633973" cy="2779148"/>
            </a:xfrm>
            <a:prstGeom prst="rect">
              <a:avLst/>
            </a:prstGeom>
            <a:noFill/>
            <a:ln>
              <a:noFill/>
            </a:ln>
          </p:spPr>
        </p:pic>
        <p:sp>
          <p:nvSpPr>
            <p:cNvPr id="9" name="Google Shape;126;p20">
              <a:extLst>
                <a:ext uri="{FF2B5EF4-FFF2-40B4-BE49-F238E27FC236}">
                  <a16:creationId xmlns:a16="http://schemas.microsoft.com/office/drawing/2014/main" id="{9B14F49A-B26A-402F-BA36-C45907B0A94A}"/>
                </a:ext>
              </a:extLst>
            </p:cNvPr>
            <p:cNvSpPr/>
            <p:nvPr/>
          </p:nvSpPr>
          <p:spPr>
            <a:xfrm>
              <a:off x="3950675" y="2587375"/>
              <a:ext cx="950400" cy="72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27;p20">
              <a:extLst>
                <a:ext uri="{FF2B5EF4-FFF2-40B4-BE49-F238E27FC236}">
                  <a16:creationId xmlns:a16="http://schemas.microsoft.com/office/drawing/2014/main" id="{2110596C-B5FE-4D5C-AF8B-A7DA2978A602}"/>
                </a:ext>
              </a:extLst>
            </p:cNvPr>
            <p:cNvSpPr/>
            <p:nvPr/>
          </p:nvSpPr>
          <p:spPr>
            <a:xfrm>
              <a:off x="3138525" y="3237100"/>
              <a:ext cx="126300" cy="10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28;p20">
              <a:extLst>
                <a:ext uri="{FF2B5EF4-FFF2-40B4-BE49-F238E27FC236}">
                  <a16:creationId xmlns:a16="http://schemas.microsoft.com/office/drawing/2014/main" id="{8E526BA0-1A19-43AF-BE63-AFFAFC803CE7}"/>
                </a:ext>
              </a:extLst>
            </p:cNvPr>
            <p:cNvSpPr/>
            <p:nvPr/>
          </p:nvSpPr>
          <p:spPr>
            <a:xfrm>
              <a:off x="4383800" y="1342125"/>
              <a:ext cx="1461900" cy="39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9;p20">
              <a:extLst>
                <a:ext uri="{FF2B5EF4-FFF2-40B4-BE49-F238E27FC236}">
                  <a16:creationId xmlns:a16="http://schemas.microsoft.com/office/drawing/2014/main" id="{B52BC209-D49A-44FD-B902-F1D51B82C8A4}"/>
                </a:ext>
              </a:extLst>
            </p:cNvPr>
            <p:cNvSpPr/>
            <p:nvPr/>
          </p:nvSpPr>
          <p:spPr>
            <a:xfrm>
              <a:off x="5442575" y="3580000"/>
              <a:ext cx="403200" cy="721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 name="Google Shape;130;p20">
            <a:extLst>
              <a:ext uri="{FF2B5EF4-FFF2-40B4-BE49-F238E27FC236}">
                <a16:creationId xmlns:a16="http://schemas.microsoft.com/office/drawing/2014/main" id="{619C9F53-AB6F-4BAE-BCA8-650BC6D9A15B}"/>
              </a:ext>
            </a:extLst>
          </p:cNvPr>
          <p:cNvSpPr txBox="1"/>
          <p:nvPr/>
        </p:nvSpPr>
        <p:spPr>
          <a:xfrm>
            <a:off x="5404768" y="1107219"/>
            <a:ext cx="2182414" cy="919935"/>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1200"/>
              </a:spcAft>
              <a:buNone/>
            </a:pPr>
            <a:r>
              <a:rPr lang="en" sz="1200" dirty="0">
                <a:solidFill>
                  <a:schemeClr val="dk1"/>
                </a:solidFill>
                <a:latin typeface="Helvetica Neue"/>
                <a:ea typeface="Helvetica Neue"/>
                <a:cs typeface="Helvetica Neue"/>
                <a:sym typeface="Helvetica Neue"/>
              </a:rPr>
              <a:t>Increase in awareness of internet’s impact on mental health, cases of social anxiety and importance of human interactions, especially post-COVID.</a:t>
            </a:r>
          </a:p>
        </p:txBody>
      </p:sp>
      <p:sp>
        <p:nvSpPr>
          <p:cNvPr id="14" name="Google Shape;131;p20">
            <a:extLst>
              <a:ext uri="{FF2B5EF4-FFF2-40B4-BE49-F238E27FC236}">
                <a16:creationId xmlns:a16="http://schemas.microsoft.com/office/drawing/2014/main" id="{BC930B92-34E9-4D64-9FCB-A728E189064E}"/>
              </a:ext>
            </a:extLst>
          </p:cNvPr>
          <p:cNvSpPr txBox="1"/>
          <p:nvPr/>
        </p:nvSpPr>
        <p:spPr>
          <a:xfrm>
            <a:off x="5480614" y="3887779"/>
            <a:ext cx="2074200" cy="477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1200"/>
              </a:spcAft>
              <a:buNone/>
            </a:pPr>
            <a:r>
              <a:rPr lang="en" sz="1200" dirty="0">
                <a:solidFill>
                  <a:schemeClr val="dk1"/>
                </a:solidFill>
                <a:latin typeface="Helvetica Neue"/>
                <a:sym typeface="Helvetica Neue"/>
              </a:rPr>
              <a:t>Pervasiveness of smartphones, reliable network connectivity and access to accurate location data of consumers</a:t>
            </a:r>
          </a:p>
        </p:txBody>
      </p:sp>
      <p:sp>
        <p:nvSpPr>
          <p:cNvPr id="15" name="Google Shape;132;p20">
            <a:extLst>
              <a:ext uri="{FF2B5EF4-FFF2-40B4-BE49-F238E27FC236}">
                <a16:creationId xmlns:a16="http://schemas.microsoft.com/office/drawing/2014/main" id="{8CE1A353-2DC5-4584-A067-C2E3321F1C1F}"/>
              </a:ext>
            </a:extLst>
          </p:cNvPr>
          <p:cNvSpPr txBox="1"/>
          <p:nvPr/>
        </p:nvSpPr>
        <p:spPr>
          <a:xfrm>
            <a:off x="3675685" y="2541723"/>
            <a:ext cx="1883507" cy="1015632"/>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1200" b="1" dirty="0">
                <a:latin typeface="Helvetica Neue"/>
                <a:ea typeface="Helvetica Neue"/>
                <a:cs typeface="Helvetica Neue"/>
                <a:sym typeface="Helvetica Neue"/>
              </a:rPr>
              <a:t>Employ user’s area of interest and location to facilitate real-world conversations and build communities</a:t>
            </a:r>
          </a:p>
        </p:txBody>
      </p:sp>
      <p:sp>
        <p:nvSpPr>
          <p:cNvPr id="16" name="Google Shape;133;p20">
            <a:extLst>
              <a:ext uri="{FF2B5EF4-FFF2-40B4-BE49-F238E27FC236}">
                <a16:creationId xmlns:a16="http://schemas.microsoft.com/office/drawing/2014/main" id="{91379308-E733-4C01-AB92-179C1C5E368F}"/>
              </a:ext>
            </a:extLst>
          </p:cNvPr>
          <p:cNvSpPr txBox="1"/>
          <p:nvPr/>
        </p:nvSpPr>
        <p:spPr>
          <a:xfrm>
            <a:off x="1208214" y="2703904"/>
            <a:ext cx="2074200" cy="477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1200"/>
              </a:spcAft>
              <a:buNone/>
            </a:pPr>
            <a:r>
              <a:rPr lang="en" sz="1200" dirty="0">
                <a:latin typeface="Helvetica Neue"/>
                <a:ea typeface="Helvetica Neue"/>
                <a:cs typeface="Helvetica Neue"/>
                <a:sym typeface="Helvetica Neue"/>
              </a:rPr>
              <a:t>More investment on mental health by individuals and workforce technologies to organize knowledge communities</a:t>
            </a:r>
          </a:p>
        </p:txBody>
      </p:sp>
    </p:spTree>
    <p:extLst>
      <p:ext uri="{BB962C8B-B14F-4D97-AF65-F5344CB8AC3E}">
        <p14:creationId xmlns:p14="http://schemas.microsoft.com/office/powerpoint/2010/main" val="367557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4F13BC-8B52-45A5-82D7-338B5910D623}"/>
              </a:ext>
            </a:extLst>
          </p:cNvPr>
          <p:cNvSpPr>
            <a:spLocks noGrp="1"/>
          </p:cNvSpPr>
          <p:nvPr>
            <p:ph type="sldNum" sz="quarter" idx="12"/>
          </p:nvPr>
        </p:nvSpPr>
        <p:spPr/>
        <p:txBody>
          <a:bodyPr/>
          <a:lstStyle/>
          <a:p>
            <a:pPr defTabSz="685800">
              <a:buClrTx/>
            </a:pPr>
            <a:fld id="{D495E168-DA5E-4888-8D8A-92B118324C14}" type="slidenum">
              <a:rPr lang="ru-RU" kern="1200">
                <a:solidFill>
                  <a:prstClr val="white"/>
                </a:solidFill>
                <a:ea typeface="+mn-ea"/>
                <a:cs typeface="+mn-cs"/>
              </a:rPr>
              <a:pPr defTabSz="685800">
                <a:buClrTx/>
              </a:pPr>
              <a:t>11</a:t>
            </a:fld>
            <a:endParaRPr lang="ru-RU" kern="1200" dirty="0">
              <a:solidFill>
                <a:prstClr val="white"/>
              </a:solidFill>
              <a:ea typeface="+mn-ea"/>
              <a:cs typeface="+mn-cs"/>
            </a:endParaRPr>
          </a:p>
        </p:txBody>
      </p:sp>
      <p:sp>
        <p:nvSpPr>
          <p:cNvPr id="3" name="Title 2">
            <a:extLst>
              <a:ext uri="{FF2B5EF4-FFF2-40B4-BE49-F238E27FC236}">
                <a16:creationId xmlns:a16="http://schemas.microsoft.com/office/drawing/2014/main" id="{2EB49E7B-B143-4D08-BBBF-C5DC7699165E}"/>
              </a:ext>
            </a:extLst>
          </p:cNvPr>
          <p:cNvSpPr>
            <a:spLocks noGrp="1"/>
          </p:cNvSpPr>
          <p:nvPr>
            <p:ph type="title"/>
          </p:nvPr>
        </p:nvSpPr>
        <p:spPr/>
        <p:txBody>
          <a:bodyPr/>
          <a:lstStyle/>
          <a:p>
            <a:r>
              <a:rPr lang="en-AS" dirty="0"/>
              <a:t>Our Solution</a:t>
            </a:r>
            <a:r>
              <a:rPr lang="en-IN" dirty="0"/>
              <a:t> - MVP</a:t>
            </a:r>
            <a:endParaRPr lang="en-US" dirty="0"/>
          </a:p>
        </p:txBody>
      </p:sp>
      <p:pic>
        <p:nvPicPr>
          <p:cNvPr id="5" name="Picture 4">
            <a:extLst>
              <a:ext uri="{FF2B5EF4-FFF2-40B4-BE49-F238E27FC236}">
                <a16:creationId xmlns:a16="http://schemas.microsoft.com/office/drawing/2014/main" id="{03B7C204-D8EC-4A62-93C6-0BC065FAB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00329" y="3627775"/>
            <a:ext cx="1121340" cy="1121340"/>
          </a:xfrm>
          <a:prstGeom prst="rect">
            <a:avLst/>
          </a:prstGeom>
        </p:spPr>
      </p:pic>
      <p:sp>
        <p:nvSpPr>
          <p:cNvPr id="6" name="TextBox 5">
            <a:extLst>
              <a:ext uri="{FF2B5EF4-FFF2-40B4-BE49-F238E27FC236}">
                <a16:creationId xmlns:a16="http://schemas.microsoft.com/office/drawing/2014/main" id="{9B972654-5E09-4568-87D8-860DD2F9A5C4}"/>
              </a:ext>
            </a:extLst>
          </p:cNvPr>
          <p:cNvSpPr txBox="1"/>
          <p:nvPr/>
        </p:nvSpPr>
        <p:spPr>
          <a:xfrm>
            <a:off x="2200047" y="3911446"/>
            <a:ext cx="2600554" cy="300082"/>
          </a:xfrm>
          <a:prstGeom prst="rect">
            <a:avLst/>
          </a:prstGeom>
          <a:noFill/>
        </p:spPr>
        <p:txBody>
          <a:bodyPr wrap="square" rtlCol="0">
            <a:spAutoFit/>
          </a:bodyPr>
          <a:lstStyle/>
          <a:p>
            <a:pPr defTabSz="685800">
              <a:buClrTx/>
            </a:pPr>
            <a:r>
              <a:rPr lang="en-AS" sz="1350" kern="1200" dirty="0">
                <a:solidFill>
                  <a:prstClr val="black"/>
                </a:solidFill>
                <a:ea typeface="+mn-ea"/>
                <a:cs typeface="+mn-cs"/>
              </a:rPr>
              <a:t>We connect the conversation.</a:t>
            </a:r>
            <a:endParaRPr lang="en-US" sz="1350" kern="1200" dirty="0">
              <a:solidFill>
                <a:prstClr val="black"/>
              </a:solidFill>
              <a:ea typeface="+mn-ea"/>
              <a:cs typeface="+mn-cs"/>
            </a:endParaRPr>
          </a:p>
        </p:txBody>
      </p:sp>
      <p:pic>
        <p:nvPicPr>
          <p:cNvPr id="8" name="Picture 7">
            <a:extLst>
              <a:ext uri="{FF2B5EF4-FFF2-40B4-BE49-F238E27FC236}">
                <a16:creationId xmlns:a16="http://schemas.microsoft.com/office/drawing/2014/main" id="{7DBA45BE-12BA-4FCA-9A8B-6EB3DA5DA7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329" y="1984540"/>
            <a:ext cx="1121340" cy="1121340"/>
          </a:xfrm>
          <a:prstGeom prst="rect">
            <a:avLst/>
          </a:prstGeom>
        </p:spPr>
      </p:pic>
      <p:sp>
        <p:nvSpPr>
          <p:cNvPr id="9" name="TextBox 8">
            <a:extLst>
              <a:ext uri="{FF2B5EF4-FFF2-40B4-BE49-F238E27FC236}">
                <a16:creationId xmlns:a16="http://schemas.microsoft.com/office/drawing/2014/main" id="{C3D43AFA-4FAF-492E-925C-2FA0E47D0BF0}"/>
              </a:ext>
            </a:extLst>
          </p:cNvPr>
          <p:cNvSpPr txBox="1"/>
          <p:nvPr/>
        </p:nvSpPr>
        <p:spPr>
          <a:xfrm>
            <a:off x="2200047" y="2406711"/>
            <a:ext cx="2600554" cy="300082"/>
          </a:xfrm>
          <a:prstGeom prst="rect">
            <a:avLst/>
          </a:prstGeom>
          <a:noFill/>
        </p:spPr>
        <p:txBody>
          <a:bodyPr wrap="square" rtlCol="0">
            <a:spAutoFit/>
          </a:bodyPr>
          <a:lstStyle/>
          <a:p>
            <a:pPr defTabSz="685800">
              <a:buClrTx/>
            </a:pPr>
            <a:r>
              <a:rPr lang="en-AS" sz="1350" kern="1200" dirty="0">
                <a:solidFill>
                  <a:prstClr val="black"/>
                </a:solidFill>
                <a:ea typeface="+mn-ea"/>
                <a:cs typeface="+mn-cs"/>
              </a:rPr>
              <a:t>You share your interests.</a:t>
            </a:r>
            <a:endParaRPr lang="en-US" sz="1350" kern="1200" dirty="0">
              <a:solidFill>
                <a:prstClr val="black"/>
              </a:solidFill>
              <a:ea typeface="+mn-ea"/>
              <a:cs typeface="+mn-cs"/>
            </a:endParaRPr>
          </a:p>
        </p:txBody>
      </p:sp>
      <p:pic>
        <p:nvPicPr>
          <p:cNvPr id="13" name="Picture 12">
            <a:extLst>
              <a:ext uri="{FF2B5EF4-FFF2-40B4-BE49-F238E27FC236}">
                <a16:creationId xmlns:a16="http://schemas.microsoft.com/office/drawing/2014/main" id="{21EFBC60-BDC9-430D-8056-6CA04B0BCB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2935" y="2256348"/>
            <a:ext cx="2070597" cy="2070597"/>
          </a:xfrm>
          <a:prstGeom prst="rect">
            <a:avLst/>
          </a:prstGeom>
        </p:spPr>
      </p:pic>
      <p:sp>
        <p:nvSpPr>
          <p:cNvPr id="14" name="TextBox 13">
            <a:extLst>
              <a:ext uri="{FF2B5EF4-FFF2-40B4-BE49-F238E27FC236}">
                <a16:creationId xmlns:a16="http://schemas.microsoft.com/office/drawing/2014/main" id="{5C04D706-A7A7-41A8-9D2D-F07F8B59E2C2}"/>
              </a:ext>
            </a:extLst>
          </p:cNvPr>
          <p:cNvSpPr txBox="1"/>
          <p:nvPr/>
        </p:nvSpPr>
        <p:spPr>
          <a:xfrm>
            <a:off x="6807765" y="3153147"/>
            <a:ext cx="2070598" cy="300082"/>
          </a:xfrm>
          <a:prstGeom prst="rect">
            <a:avLst/>
          </a:prstGeom>
          <a:noFill/>
        </p:spPr>
        <p:txBody>
          <a:bodyPr wrap="square" rtlCol="0">
            <a:spAutoFit/>
          </a:bodyPr>
          <a:lstStyle/>
          <a:p>
            <a:pPr defTabSz="685800">
              <a:buClrTx/>
            </a:pPr>
            <a:r>
              <a:rPr lang="en-AS" sz="1350" kern="1200" dirty="0">
                <a:solidFill>
                  <a:prstClr val="black"/>
                </a:solidFill>
                <a:ea typeface="+mn-ea"/>
                <a:cs typeface="+mn-cs"/>
              </a:rPr>
              <a:t>All through our app.</a:t>
            </a:r>
            <a:endParaRPr lang="en-US" sz="1350" kern="1200" dirty="0">
              <a:solidFill>
                <a:prstClr val="black"/>
              </a:solidFill>
              <a:ea typeface="+mn-ea"/>
              <a:cs typeface="+mn-cs"/>
            </a:endParaRPr>
          </a:p>
        </p:txBody>
      </p:sp>
      <p:pic>
        <p:nvPicPr>
          <p:cNvPr id="15" name="Picture 14">
            <a:extLst>
              <a:ext uri="{FF2B5EF4-FFF2-40B4-BE49-F238E27FC236}">
                <a16:creationId xmlns:a16="http://schemas.microsoft.com/office/drawing/2014/main" id="{C3C6A8DD-4BDE-4B65-A221-C3EE49B67F78}"/>
              </a:ext>
            </a:extLst>
          </p:cNvPr>
          <p:cNvPicPr>
            <a:picLocks noChangeAspect="1"/>
          </p:cNvPicPr>
          <p:nvPr/>
        </p:nvPicPr>
        <p:blipFill>
          <a:blip r:embed="rId6"/>
          <a:stretch>
            <a:fillRect/>
          </a:stretch>
        </p:blipFill>
        <p:spPr>
          <a:xfrm>
            <a:off x="5664234" y="3159628"/>
            <a:ext cx="728000" cy="282838"/>
          </a:xfrm>
          <a:prstGeom prst="rect">
            <a:avLst/>
          </a:prstGeom>
        </p:spPr>
      </p:pic>
      <p:sp>
        <p:nvSpPr>
          <p:cNvPr id="19" name="TextBox 18">
            <a:extLst>
              <a:ext uri="{FF2B5EF4-FFF2-40B4-BE49-F238E27FC236}">
                <a16:creationId xmlns:a16="http://schemas.microsoft.com/office/drawing/2014/main" id="{4B1582C8-CABE-4CC0-BC4A-AABE5531E65F}"/>
              </a:ext>
            </a:extLst>
          </p:cNvPr>
          <p:cNvSpPr txBox="1"/>
          <p:nvPr/>
        </p:nvSpPr>
        <p:spPr>
          <a:xfrm>
            <a:off x="709957" y="1515725"/>
            <a:ext cx="7805393" cy="300082"/>
          </a:xfrm>
          <a:prstGeom prst="rect">
            <a:avLst/>
          </a:prstGeom>
          <a:noFill/>
        </p:spPr>
        <p:txBody>
          <a:bodyPr wrap="square" rtlCol="0">
            <a:spAutoFit/>
          </a:bodyPr>
          <a:lstStyle/>
          <a:p>
            <a:pPr algn="ctr" defTabSz="685800">
              <a:buClrTx/>
            </a:pPr>
            <a:r>
              <a:rPr lang="en-IN" sz="1350" b="1" kern="1200" dirty="0">
                <a:solidFill>
                  <a:prstClr val="black"/>
                </a:solidFill>
                <a:ea typeface="+mn-ea"/>
                <a:cs typeface="+mn-cs"/>
              </a:rPr>
              <a:t>Personalizing everyday conversations and making it accessible for all personality types</a:t>
            </a:r>
            <a:endParaRPr lang="en-US" sz="1350" b="1" kern="1200" dirty="0">
              <a:solidFill>
                <a:prstClr val="black"/>
              </a:solidFill>
              <a:ea typeface="+mn-ea"/>
              <a:cs typeface="+mn-cs"/>
            </a:endParaRPr>
          </a:p>
        </p:txBody>
      </p:sp>
    </p:spTree>
    <p:extLst>
      <p:ext uri="{BB962C8B-B14F-4D97-AF65-F5344CB8AC3E}">
        <p14:creationId xmlns:p14="http://schemas.microsoft.com/office/powerpoint/2010/main" val="71377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386CBF-F78C-4727-A55C-C4EFBCFC8ED4}"/>
              </a:ext>
            </a:extLst>
          </p:cNvPr>
          <p:cNvSpPr>
            <a:spLocks noGrp="1"/>
          </p:cNvSpPr>
          <p:nvPr>
            <p:ph type="sldNum" sz="quarter" idx="12"/>
          </p:nvPr>
        </p:nvSpPr>
        <p:spPr/>
        <p:txBody>
          <a:bodyPr/>
          <a:lstStyle/>
          <a:p>
            <a:pPr defTabSz="685800">
              <a:buClrTx/>
            </a:pPr>
            <a:fld id="{D495E168-DA5E-4888-8D8A-92B118324C14}" type="slidenum">
              <a:rPr lang="ru-RU" kern="1200">
                <a:solidFill>
                  <a:prstClr val="white"/>
                </a:solidFill>
                <a:ea typeface="+mn-ea"/>
                <a:cs typeface="+mn-cs"/>
              </a:rPr>
              <a:pPr defTabSz="685800">
                <a:buClrTx/>
              </a:pPr>
              <a:t>12</a:t>
            </a:fld>
            <a:endParaRPr lang="ru-RU" kern="1200" dirty="0">
              <a:solidFill>
                <a:prstClr val="white"/>
              </a:solidFill>
              <a:ea typeface="+mn-ea"/>
              <a:cs typeface="+mn-cs"/>
            </a:endParaRPr>
          </a:p>
        </p:txBody>
      </p:sp>
      <p:sp>
        <p:nvSpPr>
          <p:cNvPr id="3" name="Title 2">
            <a:extLst>
              <a:ext uri="{FF2B5EF4-FFF2-40B4-BE49-F238E27FC236}">
                <a16:creationId xmlns:a16="http://schemas.microsoft.com/office/drawing/2014/main" id="{DFF69ACA-E264-4089-81B1-12282F6B62D2}"/>
              </a:ext>
            </a:extLst>
          </p:cNvPr>
          <p:cNvSpPr>
            <a:spLocks noGrp="1"/>
          </p:cNvSpPr>
          <p:nvPr>
            <p:ph type="title"/>
          </p:nvPr>
        </p:nvSpPr>
        <p:spPr/>
        <p:txBody>
          <a:bodyPr/>
          <a:lstStyle/>
          <a:p>
            <a:r>
              <a:rPr lang="en-IN" dirty="0"/>
              <a:t>Sneak Peek</a:t>
            </a:r>
            <a:endParaRPr lang="en-US" dirty="0"/>
          </a:p>
        </p:txBody>
      </p:sp>
      <p:pic>
        <p:nvPicPr>
          <p:cNvPr id="5" name="Picture 4">
            <a:extLst>
              <a:ext uri="{FF2B5EF4-FFF2-40B4-BE49-F238E27FC236}">
                <a16:creationId xmlns:a16="http://schemas.microsoft.com/office/drawing/2014/main" id="{888ABF14-97C1-4244-8149-6E0306AD4ACD}"/>
              </a:ext>
            </a:extLst>
          </p:cNvPr>
          <p:cNvPicPr>
            <a:picLocks noChangeAspect="1"/>
          </p:cNvPicPr>
          <p:nvPr/>
        </p:nvPicPr>
        <p:blipFill rotWithShape="1">
          <a:blip r:embed="rId3">
            <a:extLst>
              <a:ext uri="{28A0092B-C50C-407E-A947-70E740481C1C}">
                <a14:useLocalDpi xmlns:a14="http://schemas.microsoft.com/office/drawing/2010/main" val="0"/>
              </a:ext>
            </a:extLst>
          </a:blip>
          <a:srcRect b="3391"/>
          <a:stretch/>
        </p:blipFill>
        <p:spPr>
          <a:xfrm>
            <a:off x="5955763" y="1413630"/>
            <a:ext cx="2049709" cy="3319882"/>
          </a:xfrm>
          <a:prstGeom prst="rect">
            <a:avLst/>
          </a:prstGeom>
        </p:spPr>
      </p:pic>
      <p:pic>
        <p:nvPicPr>
          <p:cNvPr id="19" name="Picture 18">
            <a:extLst>
              <a:ext uri="{FF2B5EF4-FFF2-40B4-BE49-F238E27FC236}">
                <a16:creationId xmlns:a16="http://schemas.microsoft.com/office/drawing/2014/main" id="{A3FD617A-8B0B-4EE0-ACD3-9AF14886F42C}"/>
              </a:ext>
            </a:extLst>
          </p:cNvPr>
          <p:cNvPicPr>
            <a:picLocks noChangeAspect="1"/>
          </p:cNvPicPr>
          <p:nvPr/>
        </p:nvPicPr>
        <p:blipFill rotWithShape="1">
          <a:blip r:embed="rId4">
            <a:extLst>
              <a:ext uri="{28A0092B-C50C-407E-A947-70E740481C1C}">
                <a14:useLocalDpi xmlns:a14="http://schemas.microsoft.com/office/drawing/2010/main" val="0"/>
              </a:ext>
            </a:extLst>
          </a:blip>
          <a:srcRect b="3391"/>
          <a:stretch/>
        </p:blipFill>
        <p:spPr>
          <a:xfrm>
            <a:off x="799817" y="1413631"/>
            <a:ext cx="2049709" cy="3319881"/>
          </a:xfrm>
          <a:prstGeom prst="rect">
            <a:avLst/>
          </a:prstGeom>
        </p:spPr>
      </p:pic>
      <p:sp>
        <p:nvSpPr>
          <p:cNvPr id="4" name="TextBox 3">
            <a:extLst>
              <a:ext uri="{FF2B5EF4-FFF2-40B4-BE49-F238E27FC236}">
                <a16:creationId xmlns:a16="http://schemas.microsoft.com/office/drawing/2014/main" id="{7BA8A34A-C627-4E71-A0FF-95EA2168A722}"/>
              </a:ext>
            </a:extLst>
          </p:cNvPr>
          <p:cNvSpPr txBox="1"/>
          <p:nvPr/>
        </p:nvSpPr>
        <p:spPr>
          <a:xfrm>
            <a:off x="960721" y="4611888"/>
            <a:ext cx="1297056" cy="253916"/>
          </a:xfrm>
          <a:prstGeom prst="rect">
            <a:avLst/>
          </a:prstGeom>
          <a:noFill/>
        </p:spPr>
        <p:txBody>
          <a:bodyPr wrap="square" rtlCol="0">
            <a:spAutoFit/>
          </a:bodyPr>
          <a:lstStyle/>
          <a:p>
            <a:pPr algn="ctr" defTabSz="685800">
              <a:buClrTx/>
            </a:pPr>
            <a:r>
              <a:rPr lang="en-IN" sz="1050" i="1" kern="1200" dirty="0">
                <a:solidFill>
                  <a:prstClr val="black"/>
                </a:solidFill>
                <a:ea typeface="+mn-ea"/>
                <a:cs typeface="+mn-cs"/>
              </a:rPr>
              <a:t>Home</a:t>
            </a:r>
          </a:p>
        </p:txBody>
      </p:sp>
      <p:sp>
        <p:nvSpPr>
          <p:cNvPr id="8" name="TextBox 7">
            <a:extLst>
              <a:ext uri="{FF2B5EF4-FFF2-40B4-BE49-F238E27FC236}">
                <a16:creationId xmlns:a16="http://schemas.microsoft.com/office/drawing/2014/main" id="{1C16C970-F407-4A46-9858-82AB56E49684}"/>
              </a:ext>
            </a:extLst>
          </p:cNvPr>
          <p:cNvSpPr txBox="1"/>
          <p:nvPr/>
        </p:nvSpPr>
        <p:spPr>
          <a:xfrm>
            <a:off x="3530509" y="4617485"/>
            <a:ext cx="1743981" cy="415498"/>
          </a:xfrm>
          <a:prstGeom prst="rect">
            <a:avLst/>
          </a:prstGeom>
          <a:noFill/>
        </p:spPr>
        <p:txBody>
          <a:bodyPr wrap="square" rtlCol="0">
            <a:spAutoFit/>
          </a:bodyPr>
          <a:lstStyle/>
          <a:p>
            <a:pPr algn="ctr" defTabSz="685800">
              <a:buClrTx/>
            </a:pPr>
            <a:r>
              <a:rPr lang="en-IN" sz="1050" i="1" kern="1200" dirty="0">
                <a:solidFill>
                  <a:prstClr val="black"/>
                </a:solidFill>
                <a:ea typeface="+mn-ea"/>
                <a:cs typeface="+mn-cs"/>
              </a:rPr>
              <a:t>Explore an area of interest</a:t>
            </a:r>
          </a:p>
        </p:txBody>
      </p:sp>
      <p:sp>
        <p:nvSpPr>
          <p:cNvPr id="9" name="TextBox 8">
            <a:extLst>
              <a:ext uri="{FF2B5EF4-FFF2-40B4-BE49-F238E27FC236}">
                <a16:creationId xmlns:a16="http://schemas.microsoft.com/office/drawing/2014/main" id="{57A78F96-58F8-4C26-8CBB-9F936BDDD508}"/>
              </a:ext>
            </a:extLst>
          </p:cNvPr>
          <p:cNvSpPr txBox="1"/>
          <p:nvPr/>
        </p:nvSpPr>
        <p:spPr>
          <a:xfrm>
            <a:off x="6070278" y="4611887"/>
            <a:ext cx="1562975" cy="253916"/>
          </a:xfrm>
          <a:prstGeom prst="rect">
            <a:avLst/>
          </a:prstGeom>
          <a:noFill/>
        </p:spPr>
        <p:txBody>
          <a:bodyPr wrap="square" rtlCol="0">
            <a:spAutoFit/>
          </a:bodyPr>
          <a:lstStyle/>
          <a:p>
            <a:pPr algn="ctr" defTabSz="685800">
              <a:buClrTx/>
            </a:pPr>
            <a:r>
              <a:rPr lang="en-IN" sz="1050" i="1" kern="1200" dirty="0">
                <a:solidFill>
                  <a:prstClr val="black"/>
                </a:solidFill>
                <a:ea typeface="+mn-ea"/>
                <a:cs typeface="+mn-cs"/>
              </a:rPr>
              <a:t>Build your profile</a:t>
            </a:r>
          </a:p>
        </p:txBody>
      </p:sp>
      <p:pic>
        <p:nvPicPr>
          <p:cNvPr id="11" name="Picture 10">
            <a:extLst>
              <a:ext uri="{FF2B5EF4-FFF2-40B4-BE49-F238E27FC236}">
                <a16:creationId xmlns:a16="http://schemas.microsoft.com/office/drawing/2014/main" id="{87909DFB-3B5C-4716-BE2A-1862EC026F80}"/>
              </a:ext>
            </a:extLst>
          </p:cNvPr>
          <p:cNvPicPr>
            <a:picLocks/>
          </p:cNvPicPr>
          <p:nvPr/>
        </p:nvPicPr>
        <p:blipFill rotWithShape="1">
          <a:blip r:embed="rId5">
            <a:extLst>
              <a:ext uri="{28A0092B-C50C-407E-A947-70E740481C1C}">
                <a14:useLocalDpi xmlns:a14="http://schemas.microsoft.com/office/drawing/2010/main" val="0"/>
              </a:ext>
            </a:extLst>
          </a:blip>
          <a:srcRect b="3514"/>
          <a:stretch/>
        </p:blipFill>
        <p:spPr>
          <a:xfrm>
            <a:off x="3530509" y="1413629"/>
            <a:ext cx="2050542" cy="3319272"/>
          </a:xfrm>
          <a:prstGeom prst="rect">
            <a:avLst/>
          </a:prstGeom>
        </p:spPr>
      </p:pic>
    </p:spTree>
    <p:extLst>
      <p:ext uri="{BB962C8B-B14F-4D97-AF65-F5344CB8AC3E}">
        <p14:creationId xmlns:p14="http://schemas.microsoft.com/office/powerpoint/2010/main" val="299045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4C41400-0A2A-4F8F-86A7-0C32FF5089E8}"/>
              </a:ext>
            </a:extLst>
          </p:cNvPr>
          <p:cNvPicPr>
            <a:picLocks/>
          </p:cNvPicPr>
          <p:nvPr/>
        </p:nvPicPr>
        <p:blipFill rotWithShape="1">
          <a:blip r:embed="rId3">
            <a:extLst>
              <a:ext uri="{28A0092B-C50C-407E-A947-70E740481C1C}">
                <a14:useLocalDpi xmlns:a14="http://schemas.microsoft.com/office/drawing/2010/main" val="0"/>
              </a:ext>
            </a:extLst>
          </a:blip>
          <a:srcRect b="3514"/>
          <a:stretch/>
        </p:blipFill>
        <p:spPr>
          <a:xfrm>
            <a:off x="799816" y="1413629"/>
            <a:ext cx="2050542" cy="3319272"/>
          </a:xfrm>
          <a:prstGeom prst="rect">
            <a:avLst/>
          </a:prstGeom>
        </p:spPr>
      </p:pic>
      <p:sp>
        <p:nvSpPr>
          <p:cNvPr id="2" name="Slide Number Placeholder 1">
            <a:extLst>
              <a:ext uri="{FF2B5EF4-FFF2-40B4-BE49-F238E27FC236}">
                <a16:creationId xmlns:a16="http://schemas.microsoft.com/office/drawing/2014/main" id="{3A386CBF-F78C-4727-A55C-C4EFBCFC8ED4}"/>
              </a:ext>
            </a:extLst>
          </p:cNvPr>
          <p:cNvSpPr>
            <a:spLocks noGrp="1"/>
          </p:cNvSpPr>
          <p:nvPr>
            <p:ph type="sldNum" sz="quarter" idx="12"/>
          </p:nvPr>
        </p:nvSpPr>
        <p:spPr/>
        <p:txBody>
          <a:bodyPr/>
          <a:lstStyle/>
          <a:p>
            <a:pPr defTabSz="685800">
              <a:buClrTx/>
            </a:pPr>
            <a:fld id="{D495E168-DA5E-4888-8D8A-92B118324C14}" type="slidenum">
              <a:rPr lang="ru-RU" kern="1200">
                <a:solidFill>
                  <a:prstClr val="white"/>
                </a:solidFill>
                <a:ea typeface="+mn-ea"/>
                <a:cs typeface="+mn-cs"/>
              </a:rPr>
              <a:pPr defTabSz="685800">
                <a:buClrTx/>
              </a:pPr>
              <a:t>13</a:t>
            </a:fld>
            <a:endParaRPr lang="ru-RU" kern="1200" dirty="0">
              <a:solidFill>
                <a:prstClr val="white"/>
              </a:solidFill>
              <a:ea typeface="+mn-ea"/>
              <a:cs typeface="+mn-cs"/>
            </a:endParaRPr>
          </a:p>
        </p:txBody>
      </p:sp>
      <p:sp>
        <p:nvSpPr>
          <p:cNvPr id="3" name="Title 2">
            <a:extLst>
              <a:ext uri="{FF2B5EF4-FFF2-40B4-BE49-F238E27FC236}">
                <a16:creationId xmlns:a16="http://schemas.microsoft.com/office/drawing/2014/main" id="{DFF69ACA-E264-4089-81B1-12282F6B62D2}"/>
              </a:ext>
            </a:extLst>
          </p:cNvPr>
          <p:cNvSpPr>
            <a:spLocks noGrp="1"/>
          </p:cNvSpPr>
          <p:nvPr>
            <p:ph type="title"/>
          </p:nvPr>
        </p:nvSpPr>
        <p:spPr/>
        <p:txBody>
          <a:bodyPr/>
          <a:lstStyle/>
          <a:p>
            <a:r>
              <a:rPr lang="en-IN"/>
              <a:t>Sneak Peek</a:t>
            </a:r>
            <a:endParaRPr lang="en-US" dirty="0"/>
          </a:p>
        </p:txBody>
      </p:sp>
      <p:pic>
        <p:nvPicPr>
          <p:cNvPr id="8" name="Picture 7">
            <a:extLst>
              <a:ext uri="{FF2B5EF4-FFF2-40B4-BE49-F238E27FC236}">
                <a16:creationId xmlns:a16="http://schemas.microsoft.com/office/drawing/2014/main" id="{4F5A82CE-55F7-4A20-B0DC-3DAFABE8972A}"/>
              </a:ext>
            </a:extLst>
          </p:cNvPr>
          <p:cNvPicPr>
            <a:picLocks/>
          </p:cNvPicPr>
          <p:nvPr/>
        </p:nvPicPr>
        <p:blipFill rotWithShape="1">
          <a:blip r:embed="rId4">
            <a:extLst>
              <a:ext uri="{28A0092B-C50C-407E-A947-70E740481C1C}">
                <a14:useLocalDpi xmlns:a14="http://schemas.microsoft.com/office/drawing/2010/main" val="0"/>
              </a:ext>
            </a:extLst>
          </a:blip>
          <a:srcRect b="3514"/>
          <a:stretch/>
        </p:blipFill>
        <p:spPr>
          <a:xfrm>
            <a:off x="5955762" y="1413628"/>
            <a:ext cx="2050542" cy="3319272"/>
          </a:xfrm>
          <a:prstGeom prst="rect">
            <a:avLst/>
          </a:prstGeom>
        </p:spPr>
      </p:pic>
      <p:sp>
        <p:nvSpPr>
          <p:cNvPr id="9" name="TextBox 8">
            <a:extLst>
              <a:ext uri="{FF2B5EF4-FFF2-40B4-BE49-F238E27FC236}">
                <a16:creationId xmlns:a16="http://schemas.microsoft.com/office/drawing/2014/main" id="{3E8F01D8-733D-4CA4-9C21-636199DA87BA}"/>
              </a:ext>
            </a:extLst>
          </p:cNvPr>
          <p:cNvSpPr txBox="1"/>
          <p:nvPr/>
        </p:nvSpPr>
        <p:spPr>
          <a:xfrm>
            <a:off x="960721" y="4611888"/>
            <a:ext cx="1370514" cy="415498"/>
          </a:xfrm>
          <a:prstGeom prst="rect">
            <a:avLst/>
          </a:prstGeom>
          <a:noFill/>
        </p:spPr>
        <p:txBody>
          <a:bodyPr wrap="square" rtlCol="0">
            <a:spAutoFit/>
          </a:bodyPr>
          <a:lstStyle/>
          <a:p>
            <a:pPr algn="ctr" defTabSz="685800">
              <a:buClrTx/>
            </a:pPr>
            <a:r>
              <a:rPr lang="en-IN" sz="1050" i="1" kern="1200" dirty="0">
                <a:solidFill>
                  <a:prstClr val="black"/>
                </a:solidFill>
                <a:ea typeface="+mn-ea"/>
                <a:cs typeface="+mn-cs"/>
              </a:rPr>
              <a:t>Locate an interest match around you</a:t>
            </a:r>
          </a:p>
        </p:txBody>
      </p:sp>
      <p:sp>
        <p:nvSpPr>
          <p:cNvPr id="10" name="TextBox 9">
            <a:extLst>
              <a:ext uri="{FF2B5EF4-FFF2-40B4-BE49-F238E27FC236}">
                <a16:creationId xmlns:a16="http://schemas.microsoft.com/office/drawing/2014/main" id="{E58305C7-1BE7-47C4-8B7E-136C628B600F}"/>
              </a:ext>
            </a:extLst>
          </p:cNvPr>
          <p:cNvSpPr txBox="1"/>
          <p:nvPr/>
        </p:nvSpPr>
        <p:spPr>
          <a:xfrm>
            <a:off x="3667540" y="4611887"/>
            <a:ext cx="1445012" cy="415498"/>
          </a:xfrm>
          <a:prstGeom prst="rect">
            <a:avLst/>
          </a:prstGeom>
          <a:noFill/>
        </p:spPr>
        <p:txBody>
          <a:bodyPr wrap="square" rtlCol="0">
            <a:spAutoFit/>
          </a:bodyPr>
          <a:lstStyle/>
          <a:p>
            <a:pPr algn="ctr" defTabSz="685800">
              <a:buClrTx/>
            </a:pPr>
            <a:r>
              <a:rPr lang="en-IN" sz="1050" i="1" kern="1200" dirty="0">
                <a:solidFill>
                  <a:prstClr val="black"/>
                </a:solidFill>
                <a:ea typeface="+mn-ea"/>
                <a:cs typeface="+mn-cs"/>
              </a:rPr>
              <a:t>Explore users with similar interest</a:t>
            </a:r>
          </a:p>
        </p:txBody>
      </p:sp>
      <p:sp>
        <p:nvSpPr>
          <p:cNvPr id="13" name="TextBox 12">
            <a:extLst>
              <a:ext uri="{FF2B5EF4-FFF2-40B4-BE49-F238E27FC236}">
                <a16:creationId xmlns:a16="http://schemas.microsoft.com/office/drawing/2014/main" id="{C7A26F04-4D3E-49BF-BE07-405A7EF15CEF}"/>
              </a:ext>
            </a:extLst>
          </p:cNvPr>
          <p:cNvSpPr txBox="1"/>
          <p:nvPr/>
        </p:nvSpPr>
        <p:spPr>
          <a:xfrm>
            <a:off x="6070278" y="4611887"/>
            <a:ext cx="1562975" cy="415498"/>
          </a:xfrm>
          <a:prstGeom prst="rect">
            <a:avLst/>
          </a:prstGeom>
          <a:noFill/>
        </p:spPr>
        <p:txBody>
          <a:bodyPr wrap="square" rtlCol="0">
            <a:spAutoFit/>
          </a:bodyPr>
          <a:lstStyle/>
          <a:p>
            <a:pPr algn="ctr" defTabSz="685800">
              <a:buClrTx/>
            </a:pPr>
            <a:r>
              <a:rPr lang="en-IN" sz="1050" i="1" kern="1200" dirty="0">
                <a:solidFill>
                  <a:prstClr val="black"/>
                </a:solidFill>
                <a:ea typeface="+mn-ea"/>
                <a:cs typeface="+mn-cs"/>
              </a:rPr>
              <a:t>Chat and schedule a meetup</a:t>
            </a:r>
          </a:p>
        </p:txBody>
      </p:sp>
      <p:pic>
        <p:nvPicPr>
          <p:cNvPr id="15" name="Picture 14">
            <a:extLst>
              <a:ext uri="{FF2B5EF4-FFF2-40B4-BE49-F238E27FC236}">
                <a16:creationId xmlns:a16="http://schemas.microsoft.com/office/drawing/2014/main" id="{35A87C5C-0546-4E3E-9F96-306267ABCB8D}"/>
              </a:ext>
            </a:extLst>
          </p:cNvPr>
          <p:cNvPicPr>
            <a:picLocks noChangeAspect="1"/>
          </p:cNvPicPr>
          <p:nvPr/>
        </p:nvPicPr>
        <p:blipFill rotWithShape="1">
          <a:blip r:embed="rId5">
            <a:extLst>
              <a:ext uri="{28A0092B-C50C-407E-A947-70E740481C1C}">
                <a14:useLocalDpi xmlns:a14="http://schemas.microsoft.com/office/drawing/2010/main" val="0"/>
              </a:ext>
            </a:extLst>
          </a:blip>
          <a:srcRect b="3391"/>
          <a:stretch/>
        </p:blipFill>
        <p:spPr>
          <a:xfrm>
            <a:off x="3530510" y="1413631"/>
            <a:ext cx="2049709" cy="3319881"/>
          </a:xfrm>
          <a:prstGeom prst="rect">
            <a:avLst/>
          </a:prstGeom>
        </p:spPr>
      </p:pic>
    </p:spTree>
    <p:extLst>
      <p:ext uri="{BB962C8B-B14F-4D97-AF65-F5344CB8AC3E}">
        <p14:creationId xmlns:p14="http://schemas.microsoft.com/office/powerpoint/2010/main" val="247211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AD9AF1-50C3-43F2-A152-5CDFE0844FB7}"/>
              </a:ext>
            </a:extLst>
          </p:cNvPr>
          <p:cNvSpPr>
            <a:spLocks noGrp="1"/>
          </p:cNvSpPr>
          <p:nvPr>
            <p:ph type="sldNum" sz="quarter" idx="12"/>
          </p:nvPr>
        </p:nvSpPr>
        <p:spPr/>
        <p:txBody>
          <a:bodyPr/>
          <a:lstStyle/>
          <a:p>
            <a:pPr defTabSz="685800">
              <a:buClrTx/>
            </a:pPr>
            <a:fld id="{D495E168-DA5E-4888-8D8A-92B118324C14}" type="slidenum">
              <a:rPr lang="ru-RU" kern="1200">
                <a:solidFill>
                  <a:prstClr val="white"/>
                </a:solidFill>
                <a:ea typeface="+mn-ea"/>
                <a:cs typeface="+mn-cs"/>
              </a:rPr>
              <a:pPr defTabSz="685800">
                <a:buClrTx/>
              </a:pPr>
              <a:t>14</a:t>
            </a:fld>
            <a:endParaRPr lang="ru-RU" kern="1200" dirty="0">
              <a:solidFill>
                <a:prstClr val="white"/>
              </a:solidFill>
              <a:ea typeface="+mn-ea"/>
              <a:cs typeface="+mn-cs"/>
            </a:endParaRPr>
          </a:p>
        </p:txBody>
      </p:sp>
      <p:sp>
        <p:nvSpPr>
          <p:cNvPr id="6" name="Title 5">
            <a:extLst>
              <a:ext uri="{FF2B5EF4-FFF2-40B4-BE49-F238E27FC236}">
                <a16:creationId xmlns:a16="http://schemas.microsoft.com/office/drawing/2014/main" id="{5E7E03D2-CB54-429B-A897-AD28722096D4}"/>
              </a:ext>
            </a:extLst>
          </p:cNvPr>
          <p:cNvSpPr>
            <a:spLocks noGrp="1"/>
          </p:cNvSpPr>
          <p:nvPr>
            <p:ph type="title"/>
          </p:nvPr>
        </p:nvSpPr>
        <p:spPr/>
        <p:txBody>
          <a:bodyPr/>
          <a:lstStyle/>
          <a:p>
            <a:r>
              <a:rPr lang="en-US" dirty="0"/>
              <a:t>Persona</a:t>
            </a:r>
          </a:p>
        </p:txBody>
      </p:sp>
      <p:sp>
        <p:nvSpPr>
          <p:cNvPr id="8" name="TextBox 7">
            <a:extLst>
              <a:ext uri="{FF2B5EF4-FFF2-40B4-BE49-F238E27FC236}">
                <a16:creationId xmlns:a16="http://schemas.microsoft.com/office/drawing/2014/main" id="{F70214B2-2782-4298-AD5D-18819F799CA9}"/>
              </a:ext>
            </a:extLst>
          </p:cNvPr>
          <p:cNvSpPr txBox="1"/>
          <p:nvPr/>
        </p:nvSpPr>
        <p:spPr>
          <a:xfrm>
            <a:off x="6742585" y="4859767"/>
            <a:ext cx="2223762" cy="219291"/>
          </a:xfrm>
          <a:prstGeom prst="rect">
            <a:avLst/>
          </a:prstGeom>
          <a:noFill/>
        </p:spPr>
        <p:txBody>
          <a:bodyPr wrap="square" rtlCol="0">
            <a:spAutoFit/>
          </a:bodyPr>
          <a:lstStyle/>
          <a:p>
            <a:pPr algn="ctr" defTabSz="685800">
              <a:buClrTx/>
            </a:pPr>
            <a:r>
              <a:rPr lang="en-AS" sz="825" i="1" kern="1200" dirty="0">
                <a:solidFill>
                  <a:prstClr val="black"/>
                </a:solidFill>
                <a:ea typeface="+mn-ea"/>
                <a:cs typeface="+mn-cs"/>
              </a:rPr>
              <a:t>Sources available in Appendix</a:t>
            </a:r>
            <a:endParaRPr lang="en-US" sz="900" i="1" kern="1200" dirty="0">
              <a:solidFill>
                <a:prstClr val="black"/>
              </a:solidFill>
              <a:ea typeface="+mn-ea"/>
              <a:cs typeface="+mn-cs"/>
            </a:endParaRPr>
          </a:p>
        </p:txBody>
      </p:sp>
      <p:sp>
        <p:nvSpPr>
          <p:cNvPr id="9" name="Rectangle: Single Corner Rounded 8">
            <a:extLst>
              <a:ext uri="{FF2B5EF4-FFF2-40B4-BE49-F238E27FC236}">
                <a16:creationId xmlns:a16="http://schemas.microsoft.com/office/drawing/2014/main" id="{525D4EBC-EEBB-4A37-8C20-F0280DC5EAD2}"/>
              </a:ext>
            </a:extLst>
          </p:cNvPr>
          <p:cNvSpPr/>
          <p:nvPr/>
        </p:nvSpPr>
        <p:spPr>
          <a:xfrm rot="5400000">
            <a:off x="-137393" y="1805146"/>
            <a:ext cx="3337142" cy="2342230"/>
          </a:xfrm>
          <a:prstGeom prst="round1Rect">
            <a:avLst>
              <a:gd name="adj" fmla="val 0"/>
            </a:avLst>
          </a:prstGeom>
          <a:noFill/>
          <a:ln>
            <a:solidFill>
              <a:srgbClr val="1CADE4"/>
            </a:solidFill>
          </a:ln>
          <a:effectLst>
            <a:outerShdw blurRad="241300" dist="76200" algn="l" rotWithShape="0">
              <a:srgbClr val="11324D">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Single Corner Rounded 9">
            <a:extLst>
              <a:ext uri="{FF2B5EF4-FFF2-40B4-BE49-F238E27FC236}">
                <a16:creationId xmlns:a16="http://schemas.microsoft.com/office/drawing/2014/main" id="{09DC0FE0-547A-4BCF-AD18-68F55AFF8B5D}"/>
              </a:ext>
            </a:extLst>
          </p:cNvPr>
          <p:cNvSpPr/>
          <p:nvPr/>
        </p:nvSpPr>
        <p:spPr>
          <a:xfrm rot="5400000">
            <a:off x="-194957" y="881284"/>
            <a:ext cx="3958502" cy="3568587"/>
          </a:xfrm>
          <a:prstGeom prst="round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2" descr="Business Professional Png - Black Man Business Png, Transparent Png ">
            <a:extLst>
              <a:ext uri="{FF2B5EF4-FFF2-40B4-BE49-F238E27FC236}">
                <a16:creationId xmlns:a16="http://schemas.microsoft.com/office/drawing/2014/main" id="{8F422BFD-A8A7-470A-8BD9-C0E4C2FAB2A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737" b="89989" l="10000" r="90000">
                        <a14:foregroundMark x1="41310" y1="9449" x2="59524" y2="5737"/>
                        <a14:foregroundMark x1="59524" y1="5737" x2="66667" y2="15748"/>
                      </a14:backgroundRemoval>
                    </a14:imgEffect>
                  </a14:imgLayer>
                </a14:imgProps>
              </a:ext>
              <a:ext uri="{28A0092B-C50C-407E-A947-70E740481C1C}">
                <a14:useLocalDpi xmlns:a14="http://schemas.microsoft.com/office/drawing/2010/main" val="0"/>
              </a:ext>
            </a:extLst>
          </a:blip>
          <a:srcRect/>
          <a:stretch>
            <a:fillRect/>
          </a:stretch>
        </p:blipFill>
        <p:spPr bwMode="auto">
          <a:xfrm>
            <a:off x="728937" y="1615432"/>
            <a:ext cx="1527084" cy="15182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BC260B2-D576-408A-B03F-7F44BEADE9F2}"/>
              </a:ext>
            </a:extLst>
          </p:cNvPr>
          <p:cNvSpPr txBox="1"/>
          <p:nvPr/>
        </p:nvSpPr>
        <p:spPr>
          <a:xfrm>
            <a:off x="1602223" y="610041"/>
            <a:ext cx="184731" cy="307777"/>
          </a:xfrm>
          <a:prstGeom prst="rect">
            <a:avLst/>
          </a:prstGeom>
          <a:noFill/>
        </p:spPr>
        <p:txBody>
          <a:bodyPr wrap="none" rtlCol="0">
            <a:spAutoFit/>
          </a:bodyPr>
          <a:lstStyle/>
          <a:p>
            <a:endParaRPr lang="en-IN" dirty="0">
              <a:solidFill>
                <a:schemeClr val="tx1"/>
              </a:solidFill>
            </a:endParaRPr>
          </a:p>
        </p:txBody>
      </p:sp>
      <p:sp>
        <p:nvSpPr>
          <p:cNvPr id="13" name="TextBox 12">
            <a:extLst>
              <a:ext uri="{FF2B5EF4-FFF2-40B4-BE49-F238E27FC236}">
                <a16:creationId xmlns:a16="http://schemas.microsoft.com/office/drawing/2014/main" id="{1AEB92EE-D530-4D14-8707-02358E72932D}"/>
              </a:ext>
            </a:extLst>
          </p:cNvPr>
          <p:cNvSpPr txBox="1"/>
          <p:nvPr/>
        </p:nvSpPr>
        <p:spPr>
          <a:xfrm>
            <a:off x="1456566" y="3487667"/>
            <a:ext cx="184731" cy="307777"/>
          </a:xfrm>
          <a:prstGeom prst="rect">
            <a:avLst/>
          </a:prstGeom>
          <a:noFill/>
        </p:spPr>
        <p:txBody>
          <a:bodyPr wrap="none" rtlCol="0">
            <a:spAutoFit/>
          </a:bodyPr>
          <a:lstStyle/>
          <a:p>
            <a:endParaRPr lang="en-IN" dirty="0">
              <a:solidFill>
                <a:schemeClr val="tx1"/>
              </a:solidFill>
            </a:endParaRPr>
          </a:p>
        </p:txBody>
      </p:sp>
      <p:sp>
        <p:nvSpPr>
          <p:cNvPr id="14" name="TextBox 13">
            <a:extLst>
              <a:ext uri="{FF2B5EF4-FFF2-40B4-BE49-F238E27FC236}">
                <a16:creationId xmlns:a16="http://schemas.microsoft.com/office/drawing/2014/main" id="{031CF4DD-8982-4F02-A3B7-1B16799C6BD6}"/>
              </a:ext>
            </a:extLst>
          </p:cNvPr>
          <p:cNvSpPr txBox="1"/>
          <p:nvPr/>
        </p:nvSpPr>
        <p:spPr>
          <a:xfrm>
            <a:off x="540873" y="3033989"/>
            <a:ext cx="959004" cy="261610"/>
          </a:xfrm>
          <a:prstGeom prst="rect">
            <a:avLst/>
          </a:prstGeom>
          <a:noFill/>
        </p:spPr>
        <p:txBody>
          <a:bodyPr wrap="square" rtlCol="0">
            <a:spAutoFit/>
          </a:bodyPr>
          <a:lstStyle/>
          <a:p>
            <a:r>
              <a:rPr lang="en-US" sz="1100" b="1" dirty="0">
                <a:solidFill>
                  <a:schemeClr val="tx1"/>
                </a:solidFill>
                <a:latin typeface="Poppins" panose="00000500000000000000" pitchFamily="2" charset="0"/>
                <a:cs typeface="Poppins" panose="00000500000000000000" pitchFamily="2" charset="0"/>
              </a:rPr>
              <a:t>Age</a:t>
            </a:r>
          </a:p>
        </p:txBody>
      </p:sp>
      <p:sp>
        <p:nvSpPr>
          <p:cNvPr id="16" name="TextBox 15">
            <a:extLst>
              <a:ext uri="{FF2B5EF4-FFF2-40B4-BE49-F238E27FC236}">
                <a16:creationId xmlns:a16="http://schemas.microsoft.com/office/drawing/2014/main" id="{176A3F8A-5A62-47FF-92D3-81DDCE96D759}"/>
              </a:ext>
            </a:extLst>
          </p:cNvPr>
          <p:cNvSpPr txBox="1"/>
          <p:nvPr/>
        </p:nvSpPr>
        <p:spPr>
          <a:xfrm>
            <a:off x="540872" y="3227273"/>
            <a:ext cx="959005" cy="261610"/>
          </a:xfrm>
          <a:prstGeom prst="rect">
            <a:avLst/>
          </a:prstGeom>
          <a:noFill/>
        </p:spPr>
        <p:txBody>
          <a:bodyPr wrap="square" rtlCol="0">
            <a:spAutoFit/>
          </a:bodyPr>
          <a:lstStyle/>
          <a:p>
            <a:r>
              <a:rPr lang="en-US" sz="1100" b="1" dirty="0">
                <a:solidFill>
                  <a:schemeClr val="tx1"/>
                </a:solidFill>
                <a:latin typeface="Poppins" panose="00000500000000000000" pitchFamily="2" charset="0"/>
                <a:cs typeface="Poppins" panose="00000500000000000000" pitchFamily="2" charset="0"/>
              </a:rPr>
              <a:t>Location</a:t>
            </a:r>
          </a:p>
        </p:txBody>
      </p:sp>
      <p:sp>
        <p:nvSpPr>
          <p:cNvPr id="17" name="TextBox 16">
            <a:extLst>
              <a:ext uri="{FF2B5EF4-FFF2-40B4-BE49-F238E27FC236}">
                <a16:creationId xmlns:a16="http://schemas.microsoft.com/office/drawing/2014/main" id="{95FA9E4E-E00A-47E6-A774-73AE12CB4F4D}"/>
              </a:ext>
            </a:extLst>
          </p:cNvPr>
          <p:cNvSpPr txBox="1"/>
          <p:nvPr/>
        </p:nvSpPr>
        <p:spPr>
          <a:xfrm>
            <a:off x="530730" y="3436337"/>
            <a:ext cx="959005" cy="261610"/>
          </a:xfrm>
          <a:prstGeom prst="rect">
            <a:avLst/>
          </a:prstGeom>
          <a:noFill/>
        </p:spPr>
        <p:txBody>
          <a:bodyPr wrap="square" rtlCol="0">
            <a:spAutoFit/>
          </a:bodyPr>
          <a:lstStyle/>
          <a:p>
            <a:r>
              <a:rPr lang="en-US" sz="1100" b="1" dirty="0">
                <a:solidFill>
                  <a:schemeClr val="tx1"/>
                </a:solidFill>
                <a:latin typeface="Poppins" panose="00000500000000000000" pitchFamily="2" charset="0"/>
                <a:cs typeface="Poppins" panose="00000500000000000000" pitchFamily="2" charset="0"/>
              </a:rPr>
              <a:t>Education</a:t>
            </a:r>
          </a:p>
        </p:txBody>
      </p:sp>
      <p:sp>
        <p:nvSpPr>
          <p:cNvPr id="18" name="TextBox 17">
            <a:extLst>
              <a:ext uri="{FF2B5EF4-FFF2-40B4-BE49-F238E27FC236}">
                <a16:creationId xmlns:a16="http://schemas.microsoft.com/office/drawing/2014/main" id="{2E5E5C1E-29DC-4237-A468-1A3D2417475A}"/>
              </a:ext>
            </a:extLst>
          </p:cNvPr>
          <p:cNvSpPr txBox="1"/>
          <p:nvPr/>
        </p:nvSpPr>
        <p:spPr>
          <a:xfrm>
            <a:off x="514146" y="3642542"/>
            <a:ext cx="959005" cy="261610"/>
          </a:xfrm>
          <a:prstGeom prst="rect">
            <a:avLst/>
          </a:prstGeom>
          <a:noFill/>
        </p:spPr>
        <p:txBody>
          <a:bodyPr wrap="square" rtlCol="0">
            <a:spAutoFit/>
          </a:bodyPr>
          <a:lstStyle/>
          <a:p>
            <a:r>
              <a:rPr lang="en-US" sz="1100" b="1" dirty="0">
                <a:solidFill>
                  <a:schemeClr val="tx1"/>
                </a:solidFill>
                <a:latin typeface="Poppins" panose="00000500000000000000" pitchFamily="2" charset="0"/>
                <a:cs typeface="Poppins" panose="00000500000000000000" pitchFamily="2" charset="0"/>
              </a:rPr>
              <a:t>Job</a:t>
            </a:r>
          </a:p>
        </p:txBody>
      </p:sp>
      <p:sp>
        <p:nvSpPr>
          <p:cNvPr id="19" name="TextBox 18">
            <a:extLst>
              <a:ext uri="{FF2B5EF4-FFF2-40B4-BE49-F238E27FC236}">
                <a16:creationId xmlns:a16="http://schemas.microsoft.com/office/drawing/2014/main" id="{7F787489-E03B-4C30-BBE8-F0A920E23267}"/>
              </a:ext>
            </a:extLst>
          </p:cNvPr>
          <p:cNvSpPr txBox="1"/>
          <p:nvPr/>
        </p:nvSpPr>
        <p:spPr>
          <a:xfrm>
            <a:off x="1432223" y="3009411"/>
            <a:ext cx="959004" cy="261610"/>
          </a:xfrm>
          <a:prstGeom prst="rect">
            <a:avLst/>
          </a:prstGeom>
          <a:noFill/>
        </p:spPr>
        <p:txBody>
          <a:bodyPr wrap="square" rtlCol="0">
            <a:spAutoFit/>
          </a:bodyPr>
          <a:lstStyle/>
          <a:p>
            <a:r>
              <a:rPr lang="en-US" sz="1100" dirty="0">
                <a:solidFill>
                  <a:schemeClr val="tx1"/>
                </a:solidFill>
                <a:latin typeface="Poppins" panose="00000500000000000000" pitchFamily="2" charset="0"/>
                <a:cs typeface="Poppins" panose="00000500000000000000" pitchFamily="2" charset="0"/>
              </a:rPr>
              <a:t>26</a:t>
            </a:r>
          </a:p>
        </p:txBody>
      </p:sp>
      <p:sp>
        <p:nvSpPr>
          <p:cNvPr id="20" name="TextBox 19">
            <a:extLst>
              <a:ext uri="{FF2B5EF4-FFF2-40B4-BE49-F238E27FC236}">
                <a16:creationId xmlns:a16="http://schemas.microsoft.com/office/drawing/2014/main" id="{88BF521C-0C06-4EB0-81CD-DF577188B7E5}"/>
              </a:ext>
            </a:extLst>
          </p:cNvPr>
          <p:cNvSpPr txBox="1"/>
          <p:nvPr/>
        </p:nvSpPr>
        <p:spPr>
          <a:xfrm>
            <a:off x="1422080" y="3218475"/>
            <a:ext cx="959005" cy="261610"/>
          </a:xfrm>
          <a:prstGeom prst="rect">
            <a:avLst/>
          </a:prstGeom>
          <a:noFill/>
        </p:spPr>
        <p:txBody>
          <a:bodyPr wrap="square" rtlCol="0">
            <a:spAutoFit/>
          </a:bodyPr>
          <a:lstStyle/>
          <a:p>
            <a:r>
              <a:rPr lang="en-US" sz="1100" dirty="0">
                <a:solidFill>
                  <a:schemeClr val="tx1"/>
                </a:solidFill>
                <a:latin typeface="Poppins" panose="00000500000000000000" pitchFamily="2" charset="0"/>
                <a:cs typeface="Poppins" panose="00000500000000000000" pitchFamily="2" charset="0"/>
              </a:rPr>
              <a:t>Houston</a:t>
            </a:r>
          </a:p>
        </p:txBody>
      </p:sp>
      <p:sp>
        <p:nvSpPr>
          <p:cNvPr id="21" name="TextBox 20">
            <a:extLst>
              <a:ext uri="{FF2B5EF4-FFF2-40B4-BE49-F238E27FC236}">
                <a16:creationId xmlns:a16="http://schemas.microsoft.com/office/drawing/2014/main" id="{5EB45DDA-F1C2-4B30-A074-038CCE02CDA7}"/>
              </a:ext>
            </a:extLst>
          </p:cNvPr>
          <p:cNvSpPr txBox="1"/>
          <p:nvPr/>
        </p:nvSpPr>
        <p:spPr>
          <a:xfrm>
            <a:off x="1411938" y="3436337"/>
            <a:ext cx="1828245" cy="261610"/>
          </a:xfrm>
          <a:prstGeom prst="rect">
            <a:avLst/>
          </a:prstGeom>
          <a:noFill/>
        </p:spPr>
        <p:txBody>
          <a:bodyPr wrap="square" rtlCol="0">
            <a:spAutoFit/>
          </a:bodyPr>
          <a:lstStyle/>
          <a:p>
            <a:r>
              <a:rPr lang="en-US" sz="1100" dirty="0">
                <a:solidFill>
                  <a:schemeClr val="tx1"/>
                </a:solidFill>
                <a:latin typeface="Poppins" panose="00000500000000000000" pitchFamily="2" charset="0"/>
                <a:cs typeface="Poppins" panose="00000500000000000000" pitchFamily="2" charset="0"/>
              </a:rPr>
              <a:t>BS</a:t>
            </a:r>
          </a:p>
        </p:txBody>
      </p:sp>
      <p:sp>
        <p:nvSpPr>
          <p:cNvPr id="22" name="TextBox 21">
            <a:extLst>
              <a:ext uri="{FF2B5EF4-FFF2-40B4-BE49-F238E27FC236}">
                <a16:creationId xmlns:a16="http://schemas.microsoft.com/office/drawing/2014/main" id="{E4236733-E267-441E-B96B-7B4DEA57B4AB}"/>
              </a:ext>
            </a:extLst>
          </p:cNvPr>
          <p:cNvSpPr txBox="1"/>
          <p:nvPr/>
        </p:nvSpPr>
        <p:spPr>
          <a:xfrm>
            <a:off x="522066" y="3831912"/>
            <a:ext cx="959005" cy="261610"/>
          </a:xfrm>
          <a:prstGeom prst="rect">
            <a:avLst/>
          </a:prstGeom>
          <a:noFill/>
        </p:spPr>
        <p:txBody>
          <a:bodyPr wrap="square" rtlCol="0">
            <a:spAutoFit/>
          </a:bodyPr>
          <a:lstStyle/>
          <a:p>
            <a:r>
              <a:rPr lang="en-US" sz="1100" b="1" dirty="0">
                <a:solidFill>
                  <a:schemeClr val="tx1"/>
                </a:solidFill>
                <a:latin typeface="Poppins" panose="00000500000000000000" pitchFamily="2" charset="0"/>
                <a:cs typeface="Poppins" panose="00000500000000000000" pitchFamily="2" charset="0"/>
              </a:rPr>
              <a:t>Bio</a:t>
            </a:r>
          </a:p>
        </p:txBody>
      </p:sp>
      <p:sp>
        <p:nvSpPr>
          <p:cNvPr id="23" name="TextBox 22">
            <a:extLst>
              <a:ext uri="{FF2B5EF4-FFF2-40B4-BE49-F238E27FC236}">
                <a16:creationId xmlns:a16="http://schemas.microsoft.com/office/drawing/2014/main" id="{D7F7516F-1D43-4CAC-B9EB-6826C25C9BA4}"/>
              </a:ext>
            </a:extLst>
          </p:cNvPr>
          <p:cNvSpPr txBox="1"/>
          <p:nvPr/>
        </p:nvSpPr>
        <p:spPr>
          <a:xfrm>
            <a:off x="514146" y="3977397"/>
            <a:ext cx="2063515" cy="628890"/>
          </a:xfrm>
          <a:prstGeom prst="rect">
            <a:avLst/>
          </a:prstGeom>
          <a:noFill/>
        </p:spPr>
        <p:txBody>
          <a:bodyPr wrap="square" rtlCol="0">
            <a:spAutoFit/>
          </a:bodyPr>
          <a:lstStyle/>
          <a:p>
            <a:pPr>
              <a:lnSpc>
                <a:spcPct val="150000"/>
              </a:lnSpc>
            </a:pPr>
            <a:r>
              <a:rPr lang="en-GB" sz="800" i="1" dirty="0">
                <a:solidFill>
                  <a:schemeClr val="tx1"/>
                </a:solidFill>
                <a:latin typeface="Poppins" panose="00000500000000000000" pitchFamily="2" charset="0"/>
                <a:cs typeface="Poppins" panose="00000500000000000000" pitchFamily="2" charset="0"/>
              </a:rPr>
              <a:t>Chris is a student at a university and loves talking and learning from new people who share the same interest</a:t>
            </a:r>
            <a:endParaRPr lang="en-US" sz="800" i="1" dirty="0">
              <a:solidFill>
                <a:schemeClr val="tx1"/>
              </a:solidFill>
              <a:latin typeface="Poppins" panose="00000500000000000000" pitchFamily="2" charset="0"/>
              <a:cs typeface="Poppins" panose="00000500000000000000" pitchFamily="2" charset="0"/>
            </a:endParaRPr>
          </a:p>
        </p:txBody>
      </p:sp>
      <p:sp>
        <p:nvSpPr>
          <p:cNvPr id="24" name="TextBox 23">
            <a:extLst>
              <a:ext uri="{FF2B5EF4-FFF2-40B4-BE49-F238E27FC236}">
                <a16:creationId xmlns:a16="http://schemas.microsoft.com/office/drawing/2014/main" id="{26E1FBB9-E7C7-4763-82C7-2EF40A81B2F1}"/>
              </a:ext>
            </a:extLst>
          </p:cNvPr>
          <p:cNvSpPr txBox="1"/>
          <p:nvPr/>
        </p:nvSpPr>
        <p:spPr>
          <a:xfrm>
            <a:off x="1413910" y="3654698"/>
            <a:ext cx="1828245" cy="261610"/>
          </a:xfrm>
          <a:prstGeom prst="rect">
            <a:avLst/>
          </a:prstGeom>
          <a:noFill/>
        </p:spPr>
        <p:txBody>
          <a:bodyPr wrap="square" rtlCol="0">
            <a:spAutoFit/>
          </a:bodyPr>
          <a:lstStyle/>
          <a:p>
            <a:r>
              <a:rPr lang="en-US" sz="1100" dirty="0">
                <a:solidFill>
                  <a:schemeClr val="tx1"/>
                </a:solidFill>
                <a:latin typeface="Poppins" panose="00000500000000000000" pitchFamily="2" charset="0"/>
                <a:cs typeface="Poppins" panose="00000500000000000000" pitchFamily="2" charset="0"/>
              </a:rPr>
              <a:t>Student</a:t>
            </a:r>
          </a:p>
        </p:txBody>
      </p:sp>
      <p:sp>
        <p:nvSpPr>
          <p:cNvPr id="25" name="TextBox 24">
            <a:extLst>
              <a:ext uri="{FF2B5EF4-FFF2-40B4-BE49-F238E27FC236}">
                <a16:creationId xmlns:a16="http://schemas.microsoft.com/office/drawing/2014/main" id="{8E5EAA6A-8740-441B-9B2D-A2390A810123}"/>
              </a:ext>
            </a:extLst>
          </p:cNvPr>
          <p:cNvSpPr txBox="1"/>
          <p:nvPr/>
        </p:nvSpPr>
        <p:spPr>
          <a:xfrm>
            <a:off x="2828672" y="1600344"/>
            <a:ext cx="1083951" cy="276999"/>
          </a:xfrm>
          <a:prstGeom prst="rect">
            <a:avLst/>
          </a:prstGeom>
          <a:noFill/>
        </p:spPr>
        <p:txBody>
          <a:bodyPr wrap="none" rtlCol="0">
            <a:spAutoFit/>
          </a:bodyPr>
          <a:lstStyle/>
          <a:p>
            <a:r>
              <a:rPr lang="en-US" sz="1200" b="1" dirty="0">
                <a:solidFill>
                  <a:srgbClr val="1CADE4"/>
                </a:solidFill>
                <a:latin typeface="Poppins" panose="00000500000000000000" pitchFamily="2" charset="0"/>
                <a:cs typeface="Poppins" panose="00000500000000000000" pitchFamily="2" charset="0"/>
              </a:rPr>
              <a:t>Personality</a:t>
            </a:r>
          </a:p>
        </p:txBody>
      </p:sp>
      <p:sp>
        <p:nvSpPr>
          <p:cNvPr id="26" name="TextBox 25">
            <a:extLst>
              <a:ext uri="{FF2B5EF4-FFF2-40B4-BE49-F238E27FC236}">
                <a16:creationId xmlns:a16="http://schemas.microsoft.com/office/drawing/2014/main" id="{C2EC543A-6EB5-4741-B7D2-0DC3DAF1BBEC}"/>
              </a:ext>
            </a:extLst>
          </p:cNvPr>
          <p:cNvSpPr txBox="1"/>
          <p:nvPr/>
        </p:nvSpPr>
        <p:spPr>
          <a:xfrm>
            <a:off x="2843100" y="1905792"/>
            <a:ext cx="905374" cy="280461"/>
          </a:xfrm>
          <a:prstGeom prst="rect">
            <a:avLst/>
          </a:prstGeom>
          <a:noFill/>
        </p:spPr>
        <p:txBody>
          <a:bodyPr wrap="square" rtlCol="0">
            <a:spAutoFit/>
          </a:bodyPr>
          <a:lstStyle/>
          <a:p>
            <a:pPr>
              <a:lnSpc>
                <a:spcPct val="150000"/>
              </a:lnSpc>
            </a:pPr>
            <a:r>
              <a:rPr lang="en-GB" sz="900" dirty="0">
                <a:solidFill>
                  <a:schemeClr val="tx1"/>
                </a:solidFill>
                <a:latin typeface="Poppins" panose="00000500000000000000" pitchFamily="2" charset="0"/>
                <a:cs typeface="Poppins" panose="00000500000000000000" pitchFamily="2" charset="0"/>
              </a:rPr>
              <a:t>Introvert</a:t>
            </a:r>
            <a:endParaRPr lang="en-US" sz="900" dirty="0">
              <a:solidFill>
                <a:schemeClr val="tx1"/>
              </a:solidFill>
              <a:latin typeface="Poppins" panose="00000500000000000000" pitchFamily="2" charset="0"/>
              <a:cs typeface="Poppins" panose="00000500000000000000" pitchFamily="2" charset="0"/>
            </a:endParaRPr>
          </a:p>
        </p:txBody>
      </p:sp>
      <p:sp>
        <p:nvSpPr>
          <p:cNvPr id="27" name="TextBox 26">
            <a:extLst>
              <a:ext uri="{FF2B5EF4-FFF2-40B4-BE49-F238E27FC236}">
                <a16:creationId xmlns:a16="http://schemas.microsoft.com/office/drawing/2014/main" id="{187FC976-3DCA-45B6-B894-04BCBD4C33B2}"/>
              </a:ext>
            </a:extLst>
          </p:cNvPr>
          <p:cNvSpPr txBox="1"/>
          <p:nvPr/>
        </p:nvSpPr>
        <p:spPr>
          <a:xfrm>
            <a:off x="4902374" y="1905792"/>
            <a:ext cx="905374" cy="280461"/>
          </a:xfrm>
          <a:prstGeom prst="rect">
            <a:avLst/>
          </a:prstGeom>
          <a:noFill/>
        </p:spPr>
        <p:txBody>
          <a:bodyPr wrap="square" rtlCol="0">
            <a:spAutoFit/>
          </a:bodyPr>
          <a:lstStyle/>
          <a:p>
            <a:pPr algn="r">
              <a:lnSpc>
                <a:spcPct val="150000"/>
              </a:lnSpc>
            </a:pPr>
            <a:r>
              <a:rPr lang="en-GB" sz="900" dirty="0">
                <a:solidFill>
                  <a:schemeClr val="tx1"/>
                </a:solidFill>
                <a:latin typeface="Poppins" panose="00000500000000000000" pitchFamily="2" charset="0"/>
                <a:cs typeface="Poppins" panose="00000500000000000000" pitchFamily="2" charset="0"/>
              </a:rPr>
              <a:t>Extrovert</a:t>
            </a:r>
            <a:endParaRPr lang="en-US" sz="900" dirty="0">
              <a:solidFill>
                <a:schemeClr val="tx1"/>
              </a:solidFill>
              <a:latin typeface="Poppins" panose="00000500000000000000" pitchFamily="2" charset="0"/>
              <a:cs typeface="Poppins" panose="00000500000000000000" pitchFamily="2" charset="0"/>
            </a:endParaRPr>
          </a:p>
        </p:txBody>
      </p:sp>
      <p:sp>
        <p:nvSpPr>
          <p:cNvPr id="28" name="Rectangle: Rounded Corners 27">
            <a:extLst>
              <a:ext uri="{FF2B5EF4-FFF2-40B4-BE49-F238E27FC236}">
                <a16:creationId xmlns:a16="http://schemas.microsoft.com/office/drawing/2014/main" id="{C839D036-0353-4725-AD91-535DA5165AC1}"/>
              </a:ext>
            </a:extLst>
          </p:cNvPr>
          <p:cNvSpPr/>
          <p:nvPr/>
        </p:nvSpPr>
        <p:spPr>
          <a:xfrm>
            <a:off x="2949553" y="2184799"/>
            <a:ext cx="2750214" cy="73642"/>
          </a:xfrm>
          <a:prstGeom prst="roundRect">
            <a:avLst>
              <a:gd name="adj" fmla="val 50000"/>
            </a:avLst>
          </a:prstGeom>
          <a:solidFill>
            <a:srgbClr val="EC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C80E266E-B5AC-440E-AAEB-91B675C62835}"/>
              </a:ext>
            </a:extLst>
          </p:cNvPr>
          <p:cNvSpPr/>
          <p:nvPr/>
        </p:nvSpPr>
        <p:spPr>
          <a:xfrm>
            <a:off x="3364874" y="2113980"/>
            <a:ext cx="190500" cy="190500"/>
          </a:xfrm>
          <a:prstGeom prst="ellipse">
            <a:avLst/>
          </a:prstGeom>
          <a:solidFill>
            <a:schemeClr val="accent1">
              <a:lumMod val="50000"/>
            </a:schemeClr>
          </a:solidFill>
          <a:ln>
            <a:solidFill>
              <a:srgbClr val="00717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30" name="TextBox 29">
            <a:extLst>
              <a:ext uri="{FF2B5EF4-FFF2-40B4-BE49-F238E27FC236}">
                <a16:creationId xmlns:a16="http://schemas.microsoft.com/office/drawing/2014/main" id="{B9164956-5A82-4A0E-A2A0-8D133082138B}"/>
              </a:ext>
            </a:extLst>
          </p:cNvPr>
          <p:cNvSpPr txBox="1"/>
          <p:nvPr/>
        </p:nvSpPr>
        <p:spPr>
          <a:xfrm>
            <a:off x="2843100" y="2386116"/>
            <a:ext cx="972748" cy="280461"/>
          </a:xfrm>
          <a:prstGeom prst="rect">
            <a:avLst/>
          </a:prstGeom>
          <a:noFill/>
        </p:spPr>
        <p:txBody>
          <a:bodyPr wrap="square" rtlCol="0">
            <a:spAutoFit/>
          </a:bodyPr>
          <a:lstStyle/>
          <a:p>
            <a:pPr>
              <a:lnSpc>
                <a:spcPct val="150000"/>
              </a:lnSpc>
            </a:pPr>
            <a:r>
              <a:rPr lang="en-US" sz="900" dirty="0">
                <a:solidFill>
                  <a:schemeClr val="tx1"/>
                </a:solidFill>
                <a:latin typeface="Poppins" panose="00000500000000000000" pitchFamily="2" charset="0"/>
                <a:cs typeface="Poppins" panose="00000500000000000000" pitchFamily="2" charset="0"/>
              </a:rPr>
              <a:t>Initiator</a:t>
            </a:r>
          </a:p>
        </p:txBody>
      </p:sp>
      <p:sp>
        <p:nvSpPr>
          <p:cNvPr id="31" name="TextBox 30">
            <a:extLst>
              <a:ext uri="{FF2B5EF4-FFF2-40B4-BE49-F238E27FC236}">
                <a16:creationId xmlns:a16="http://schemas.microsoft.com/office/drawing/2014/main" id="{40721E82-60B0-465E-937B-6AEA784A4BA7}"/>
              </a:ext>
            </a:extLst>
          </p:cNvPr>
          <p:cNvSpPr txBox="1"/>
          <p:nvPr/>
        </p:nvSpPr>
        <p:spPr>
          <a:xfrm>
            <a:off x="4902374" y="2386116"/>
            <a:ext cx="905374" cy="280461"/>
          </a:xfrm>
          <a:prstGeom prst="rect">
            <a:avLst/>
          </a:prstGeom>
          <a:noFill/>
        </p:spPr>
        <p:txBody>
          <a:bodyPr wrap="square" rtlCol="0">
            <a:spAutoFit/>
          </a:bodyPr>
          <a:lstStyle/>
          <a:p>
            <a:pPr algn="r">
              <a:lnSpc>
                <a:spcPct val="150000"/>
              </a:lnSpc>
            </a:pPr>
            <a:r>
              <a:rPr lang="en-GB" sz="900" dirty="0">
                <a:solidFill>
                  <a:schemeClr val="tx1"/>
                </a:solidFill>
                <a:latin typeface="Poppins" panose="00000500000000000000" pitchFamily="2" charset="0"/>
                <a:cs typeface="Poppins" panose="00000500000000000000" pitchFamily="2" charset="0"/>
              </a:rPr>
              <a:t>Follower</a:t>
            </a:r>
            <a:endParaRPr lang="en-US" sz="900" dirty="0">
              <a:solidFill>
                <a:schemeClr val="tx1"/>
              </a:solidFill>
              <a:latin typeface="Poppins" panose="00000500000000000000" pitchFamily="2" charset="0"/>
              <a:cs typeface="Poppins" panose="00000500000000000000" pitchFamily="2" charset="0"/>
            </a:endParaRPr>
          </a:p>
        </p:txBody>
      </p:sp>
      <p:sp>
        <p:nvSpPr>
          <p:cNvPr id="32" name="Rectangle: Rounded Corners 31">
            <a:extLst>
              <a:ext uri="{FF2B5EF4-FFF2-40B4-BE49-F238E27FC236}">
                <a16:creationId xmlns:a16="http://schemas.microsoft.com/office/drawing/2014/main" id="{2333FA38-E76A-4592-8933-A1FC2A860C6D}"/>
              </a:ext>
            </a:extLst>
          </p:cNvPr>
          <p:cNvSpPr/>
          <p:nvPr/>
        </p:nvSpPr>
        <p:spPr>
          <a:xfrm>
            <a:off x="2949553" y="2665123"/>
            <a:ext cx="2750214" cy="73642"/>
          </a:xfrm>
          <a:prstGeom prst="roundRect">
            <a:avLst>
              <a:gd name="adj" fmla="val 50000"/>
            </a:avLst>
          </a:prstGeom>
          <a:solidFill>
            <a:srgbClr val="EC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5FBF3388-536F-4B54-A6F6-DD921DD3B8AA}"/>
              </a:ext>
            </a:extLst>
          </p:cNvPr>
          <p:cNvSpPr txBox="1"/>
          <p:nvPr/>
        </p:nvSpPr>
        <p:spPr>
          <a:xfrm>
            <a:off x="2843100" y="2829616"/>
            <a:ext cx="905374" cy="280461"/>
          </a:xfrm>
          <a:prstGeom prst="rect">
            <a:avLst/>
          </a:prstGeom>
          <a:noFill/>
        </p:spPr>
        <p:txBody>
          <a:bodyPr wrap="square" rtlCol="0">
            <a:spAutoFit/>
          </a:bodyPr>
          <a:lstStyle/>
          <a:p>
            <a:pPr>
              <a:lnSpc>
                <a:spcPct val="150000"/>
              </a:lnSpc>
            </a:pPr>
            <a:r>
              <a:rPr lang="en-GB" sz="900" dirty="0">
                <a:solidFill>
                  <a:schemeClr val="tx1"/>
                </a:solidFill>
                <a:latin typeface="Poppins" panose="00000500000000000000" pitchFamily="2" charset="0"/>
                <a:cs typeface="Poppins" panose="00000500000000000000" pitchFamily="2" charset="0"/>
              </a:rPr>
              <a:t>Creative</a:t>
            </a:r>
            <a:endParaRPr lang="en-US" sz="900" dirty="0">
              <a:solidFill>
                <a:schemeClr val="tx1"/>
              </a:solidFill>
              <a:latin typeface="Poppins" panose="00000500000000000000" pitchFamily="2" charset="0"/>
              <a:cs typeface="Poppins" panose="00000500000000000000" pitchFamily="2" charset="0"/>
            </a:endParaRPr>
          </a:p>
        </p:txBody>
      </p:sp>
      <p:sp>
        <p:nvSpPr>
          <p:cNvPr id="34" name="TextBox 33">
            <a:extLst>
              <a:ext uri="{FF2B5EF4-FFF2-40B4-BE49-F238E27FC236}">
                <a16:creationId xmlns:a16="http://schemas.microsoft.com/office/drawing/2014/main" id="{2509CA81-CB82-436B-A11B-5865C7BEFEBD}"/>
              </a:ext>
            </a:extLst>
          </p:cNvPr>
          <p:cNvSpPr txBox="1"/>
          <p:nvPr/>
        </p:nvSpPr>
        <p:spPr>
          <a:xfrm>
            <a:off x="4902374" y="2829616"/>
            <a:ext cx="905374" cy="280461"/>
          </a:xfrm>
          <a:prstGeom prst="rect">
            <a:avLst/>
          </a:prstGeom>
          <a:noFill/>
        </p:spPr>
        <p:txBody>
          <a:bodyPr wrap="square" rtlCol="0">
            <a:spAutoFit/>
          </a:bodyPr>
          <a:lstStyle/>
          <a:p>
            <a:pPr algn="r">
              <a:lnSpc>
                <a:spcPct val="150000"/>
              </a:lnSpc>
            </a:pPr>
            <a:r>
              <a:rPr lang="en-GB" sz="900" dirty="0">
                <a:solidFill>
                  <a:schemeClr val="tx1"/>
                </a:solidFill>
                <a:latin typeface="Poppins" panose="00000500000000000000" pitchFamily="2" charset="0"/>
                <a:cs typeface="Poppins" panose="00000500000000000000" pitchFamily="2" charset="0"/>
              </a:rPr>
              <a:t>Logic</a:t>
            </a:r>
            <a:endParaRPr lang="en-US" sz="900" dirty="0">
              <a:solidFill>
                <a:schemeClr val="tx1"/>
              </a:solidFill>
              <a:latin typeface="Poppins" panose="00000500000000000000" pitchFamily="2" charset="0"/>
              <a:cs typeface="Poppins" panose="00000500000000000000" pitchFamily="2" charset="0"/>
            </a:endParaRPr>
          </a:p>
        </p:txBody>
      </p:sp>
      <p:sp>
        <p:nvSpPr>
          <p:cNvPr id="35" name="Rectangle: Rounded Corners 34">
            <a:extLst>
              <a:ext uri="{FF2B5EF4-FFF2-40B4-BE49-F238E27FC236}">
                <a16:creationId xmlns:a16="http://schemas.microsoft.com/office/drawing/2014/main" id="{990FBF02-481E-43D9-960D-D778BF0F7CA6}"/>
              </a:ext>
            </a:extLst>
          </p:cNvPr>
          <p:cNvSpPr/>
          <p:nvPr/>
        </p:nvSpPr>
        <p:spPr>
          <a:xfrm>
            <a:off x="2949553" y="3108623"/>
            <a:ext cx="2750214" cy="73642"/>
          </a:xfrm>
          <a:prstGeom prst="roundRect">
            <a:avLst>
              <a:gd name="adj" fmla="val 50000"/>
            </a:avLst>
          </a:prstGeom>
          <a:solidFill>
            <a:srgbClr val="EC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D4F17BCC-6B49-426F-B9A5-607195233E40}"/>
              </a:ext>
            </a:extLst>
          </p:cNvPr>
          <p:cNvSpPr/>
          <p:nvPr/>
        </p:nvSpPr>
        <p:spPr>
          <a:xfrm>
            <a:off x="3656335" y="3044876"/>
            <a:ext cx="190500" cy="190500"/>
          </a:xfrm>
          <a:prstGeom prst="ellipse">
            <a:avLst/>
          </a:prstGeom>
          <a:solidFill>
            <a:schemeClr val="accent1">
              <a:lumMod val="50000"/>
            </a:schemeClr>
          </a:solidFill>
          <a:ln>
            <a:solidFill>
              <a:srgbClr val="00717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37" name="TextBox 36">
            <a:extLst>
              <a:ext uri="{FF2B5EF4-FFF2-40B4-BE49-F238E27FC236}">
                <a16:creationId xmlns:a16="http://schemas.microsoft.com/office/drawing/2014/main" id="{BC2FA49B-8FF1-41ED-853A-6DEE8C47B098}"/>
              </a:ext>
            </a:extLst>
          </p:cNvPr>
          <p:cNvSpPr txBox="1"/>
          <p:nvPr/>
        </p:nvSpPr>
        <p:spPr>
          <a:xfrm>
            <a:off x="2801240" y="1276977"/>
            <a:ext cx="2792752" cy="400110"/>
          </a:xfrm>
          <a:prstGeom prst="rect">
            <a:avLst/>
          </a:prstGeom>
          <a:noFill/>
        </p:spPr>
        <p:txBody>
          <a:bodyPr wrap="none" rtlCol="0">
            <a:spAutoFit/>
          </a:bodyPr>
          <a:lstStyle/>
          <a:p>
            <a:r>
              <a:rPr lang="en-US" sz="2000" b="1" dirty="0">
                <a:solidFill>
                  <a:schemeClr val="tx1"/>
                </a:solidFill>
                <a:latin typeface="Poppins" panose="00000500000000000000" pitchFamily="2" charset="0"/>
                <a:cs typeface="Poppins" panose="00000500000000000000" pitchFamily="2" charset="0"/>
              </a:rPr>
              <a:t>Christopher Noman</a:t>
            </a:r>
          </a:p>
        </p:txBody>
      </p:sp>
      <p:sp>
        <p:nvSpPr>
          <p:cNvPr id="38" name="Oval 37">
            <a:extLst>
              <a:ext uri="{FF2B5EF4-FFF2-40B4-BE49-F238E27FC236}">
                <a16:creationId xmlns:a16="http://schemas.microsoft.com/office/drawing/2014/main" id="{6B1B9927-260D-4F27-9F99-C8656043E862}"/>
              </a:ext>
            </a:extLst>
          </p:cNvPr>
          <p:cNvSpPr/>
          <p:nvPr/>
        </p:nvSpPr>
        <p:spPr>
          <a:xfrm>
            <a:off x="4355492" y="2569873"/>
            <a:ext cx="190500" cy="190500"/>
          </a:xfrm>
          <a:prstGeom prst="ellipse">
            <a:avLst/>
          </a:prstGeom>
          <a:solidFill>
            <a:schemeClr val="accent1">
              <a:lumMod val="50000"/>
            </a:schemeClr>
          </a:solidFill>
          <a:ln>
            <a:solidFill>
              <a:srgbClr val="00717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50000"/>
                </a:schemeClr>
              </a:solidFill>
            </a:endParaRPr>
          </a:p>
        </p:txBody>
      </p:sp>
      <p:sp>
        <p:nvSpPr>
          <p:cNvPr id="39" name="TextBox 38">
            <a:extLst>
              <a:ext uri="{FF2B5EF4-FFF2-40B4-BE49-F238E27FC236}">
                <a16:creationId xmlns:a16="http://schemas.microsoft.com/office/drawing/2014/main" id="{7936743E-5F6F-49F0-A02D-157ABF7724B4}"/>
              </a:ext>
            </a:extLst>
          </p:cNvPr>
          <p:cNvSpPr txBox="1"/>
          <p:nvPr/>
        </p:nvSpPr>
        <p:spPr>
          <a:xfrm>
            <a:off x="2879822" y="3630587"/>
            <a:ext cx="1231427" cy="276999"/>
          </a:xfrm>
          <a:prstGeom prst="rect">
            <a:avLst/>
          </a:prstGeom>
          <a:noFill/>
        </p:spPr>
        <p:txBody>
          <a:bodyPr wrap="square" rtlCol="0">
            <a:spAutoFit/>
          </a:bodyPr>
          <a:lstStyle/>
          <a:p>
            <a:r>
              <a:rPr lang="en-US" sz="1200" b="1" dirty="0">
                <a:solidFill>
                  <a:srgbClr val="1CADE4"/>
                </a:solidFill>
                <a:latin typeface="Poppins" panose="00000500000000000000" pitchFamily="2" charset="0"/>
                <a:cs typeface="Poppins" panose="00000500000000000000" pitchFamily="2" charset="0"/>
              </a:rPr>
              <a:t>Goals</a:t>
            </a:r>
          </a:p>
        </p:txBody>
      </p:sp>
      <p:sp>
        <p:nvSpPr>
          <p:cNvPr id="40" name="TextBox 39">
            <a:extLst>
              <a:ext uri="{FF2B5EF4-FFF2-40B4-BE49-F238E27FC236}">
                <a16:creationId xmlns:a16="http://schemas.microsoft.com/office/drawing/2014/main" id="{AB8205F6-FFFD-4546-956B-FA34CE65CD43}"/>
              </a:ext>
            </a:extLst>
          </p:cNvPr>
          <p:cNvSpPr txBox="1"/>
          <p:nvPr/>
        </p:nvSpPr>
        <p:spPr>
          <a:xfrm>
            <a:off x="2864297" y="3825918"/>
            <a:ext cx="2964648" cy="695960"/>
          </a:xfrm>
          <a:prstGeom prst="rect">
            <a:avLst/>
          </a:prstGeom>
          <a:noFill/>
        </p:spPr>
        <p:txBody>
          <a:bodyPr wrap="square" rtlCol="0">
            <a:spAutoFit/>
          </a:bodyPr>
          <a:lstStyle/>
          <a:p>
            <a:pPr>
              <a:lnSpc>
                <a:spcPct val="150000"/>
              </a:lnSpc>
            </a:pPr>
            <a:r>
              <a:rPr lang="en-GB" sz="900" dirty="0">
                <a:solidFill>
                  <a:schemeClr val="tx1"/>
                </a:solidFill>
                <a:latin typeface="Poppins" panose="00000500000000000000" pitchFamily="2" charset="0"/>
                <a:cs typeface="Poppins" panose="00000500000000000000" pitchFamily="2" charset="0"/>
              </a:rPr>
              <a:t>Build sustained relationships with people, </a:t>
            </a:r>
            <a:r>
              <a:rPr lang="en-GB" sz="900" dirty="0">
                <a:solidFill>
                  <a:schemeClr val="tx1"/>
                </a:solidFill>
                <a:highlight>
                  <a:srgbClr val="CEF5FE"/>
                </a:highlight>
                <a:latin typeface="Poppins" panose="00000500000000000000" pitchFamily="2" charset="0"/>
                <a:cs typeface="Poppins" panose="00000500000000000000" pitchFamily="2" charset="0"/>
              </a:rPr>
              <a:t>learn from their stories</a:t>
            </a:r>
            <a:r>
              <a:rPr lang="en-GB" sz="900" dirty="0">
                <a:solidFill>
                  <a:schemeClr val="tx1"/>
                </a:solidFill>
                <a:latin typeface="Poppins" panose="00000500000000000000" pitchFamily="2" charset="0"/>
                <a:cs typeface="Poppins" panose="00000500000000000000" pitchFamily="2" charset="0"/>
              </a:rPr>
              <a:t>, and enhance knowledge to make friends that can mentor and help grow</a:t>
            </a:r>
            <a:endParaRPr lang="en-US" sz="900" dirty="0">
              <a:solidFill>
                <a:schemeClr val="tx1"/>
              </a:solidFill>
              <a:latin typeface="Poppins" panose="00000500000000000000" pitchFamily="2" charset="0"/>
              <a:cs typeface="Poppins" panose="00000500000000000000" pitchFamily="2" charset="0"/>
            </a:endParaRPr>
          </a:p>
        </p:txBody>
      </p:sp>
      <p:sp>
        <p:nvSpPr>
          <p:cNvPr id="41" name="TextBox 40">
            <a:extLst>
              <a:ext uri="{FF2B5EF4-FFF2-40B4-BE49-F238E27FC236}">
                <a16:creationId xmlns:a16="http://schemas.microsoft.com/office/drawing/2014/main" id="{2F320B72-80D5-42B8-8A96-43AF5A6CB6A4}"/>
              </a:ext>
            </a:extLst>
          </p:cNvPr>
          <p:cNvSpPr txBox="1"/>
          <p:nvPr/>
        </p:nvSpPr>
        <p:spPr>
          <a:xfrm>
            <a:off x="6267966" y="1592481"/>
            <a:ext cx="1231427" cy="276999"/>
          </a:xfrm>
          <a:prstGeom prst="rect">
            <a:avLst/>
          </a:prstGeom>
          <a:noFill/>
        </p:spPr>
        <p:txBody>
          <a:bodyPr wrap="square" rtlCol="0">
            <a:spAutoFit/>
          </a:bodyPr>
          <a:lstStyle/>
          <a:p>
            <a:r>
              <a:rPr lang="en-US" sz="1200" b="1" dirty="0">
                <a:solidFill>
                  <a:srgbClr val="1CADE4"/>
                </a:solidFill>
                <a:latin typeface="Poppins" panose="00000500000000000000" pitchFamily="2" charset="0"/>
                <a:cs typeface="Poppins" panose="00000500000000000000" pitchFamily="2" charset="0"/>
              </a:rPr>
              <a:t>Frustration</a:t>
            </a:r>
          </a:p>
        </p:txBody>
      </p:sp>
      <p:sp>
        <p:nvSpPr>
          <p:cNvPr id="42" name="TextBox 41">
            <a:extLst>
              <a:ext uri="{FF2B5EF4-FFF2-40B4-BE49-F238E27FC236}">
                <a16:creationId xmlns:a16="http://schemas.microsoft.com/office/drawing/2014/main" id="{6EBA723F-652D-4567-A795-6377509556B4}"/>
              </a:ext>
            </a:extLst>
          </p:cNvPr>
          <p:cNvSpPr txBox="1"/>
          <p:nvPr/>
        </p:nvSpPr>
        <p:spPr>
          <a:xfrm>
            <a:off x="6262589" y="1796631"/>
            <a:ext cx="2664679" cy="695960"/>
          </a:xfrm>
          <a:prstGeom prst="rect">
            <a:avLst/>
          </a:prstGeom>
          <a:noFill/>
        </p:spPr>
        <p:txBody>
          <a:bodyPr wrap="square" rtlCol="0">
            <a:spAutoFit/>
          </a:bodyPr>
          <a:lstStyle/>
          <a:p>
            <a:pPr>
              <a:lnSpc>
                <a:spcPct val="150000"/>
              </a:lnSpc>
            </a:pPr>
            <a:r>
              <a:rPr lang="en-GB" sz="900" dirty="0">
                <a:solidFill>
                  <a:schemeClr val="tx1"/>
                </a:solidFill>
                <a:highlight>
                  <a:srgbClr val="CEF5FE"/>
                </a:highlight>
                <a:latin typeface="Poppins" panose="00000500000000000000" pitchFamily="2" charset="0"/>
                <a:cs typeface="Poppins" panose="00000500000000000000" pitchFamily="2" charset="0"/>
              </a:rPr>
              <a:t>I don’t usually know who to go and talk to</a:t>
            </a:r>
            <a:r>
              <a:rPr lang="en-GB" sz="900" dirty="0">
                <a:solidFill>
                  <a:schemeClr val="tx1"/>
                </a:solidFill>
                <a:latin typeface="Poppins" panose="00000500000000000000" pitchFamily="2" charset="0"/>
                <a:cs typeface="Poppins" panose="00000500000000000000" pitchFamily="2" charset="0"/>
              </a:rPr>
              <a:t> during my free-time, and I end up wasting more time than I should</a:t>
            </a:r>
            <a:endParaRPr lang="en-US" sz="900" dirty="0">
              <a:solidFill>
                <a:schemeClr val="tx1"/>
              </a:solidFill>
              <a:latin typeface="Poppins" panose="00000500000000000000" pitchFamily="2" charset="0"/>
              <a:cs typeface="Poppins" panose="00000500000000000000" pitchFamily="2" charset="0"/>
            </a:endParaRPr>
          </a:p>
        </p:txBody>
      </p:sp>
      <p:sp>
        <p:nvSpPr>
          <p:cNvPr id="43" name="TextBox 42">
            <a:extLst>
              <a:ext uri="{FF2B5EF4-FFF2-40B4-BE49-F238E27FC236}">
                <a16:creationId xmlns:a16="http://schemas.microsoft.com/office/drawing/2014/main" id="{F0B7A393-B0CE-4E9D-BD42-1FDD046E9798}"/>
              </a:ext>
            </a:extLst>
          </p:cNvPr>
          <p:cNvSpPr txBox="1"/>
          <p:nvPr/>
        </p:nvSpPr>
        <p:spPr>
          <a:xfrm>
            <a:off x="6244373" y="2497269"/>
            <a:ext cx="1231427" cy="276999"/>
          </a:xfrm>
          <a:prstGeom prst="rect">
            <a:avLst/>
          </a:prstGeom>
          <a:noFill/>
        </p:spPr>
        <p:txBody>
          <a:bodyPr wrap="square" rtlCol="0">
            <a:spAutoFit/>
          </a:bodyPr>
          <a:lstStyle/>
          <a:p>
            <a:r>
              <a:rPr lang="en-US" sz="1200" b="1" dirty="0">
                <a:solidFill>
                  <a:srgbClr val="1CADE4"/>
                </a:solidFill>
                <a:latin typeface="Poppins" panose="00000500000000000000" pitchFamily="2" charset="0"/>
                <a:cs typeface="Poppins" panose="00000500000000000000" pitchFamily="2" charset="0"/>
              </a:rPr>
              <a:t>Challenge</a:t>
            </a:r>
          </a:p>
        </p:txBody>
      </p:sp>
      <p:sp>
        <p:nvSpPr>
          <p:cNvPr id="44" name="TextBox 43">
            <a:extLst>
              <a:ext uri="{FF2B5EF4-FFF2-40B4-BE49-F238E27FC236}">
                <a16:creationId xmlns:a16="http://schemas.microsoft.com/office/drawing/2014/main" id="{9DC223E9-652D-457B-984F-94A5C39D9A70}"/>
              </a:ext>
            </a:extLst>
          </p:cNvPr>
          <p:cNvSpPr txBox="1"/>
          <p:nvPr/>
        </p:nvSpPr>
        <p:spPr>
          <a:xfrm>
            <a:off x="6255468" y="2706660"/>
            <a:ext cx="2664679" cy="695960"/>
          </a:xfrm>
          <a:prstGeom prst="rect">
            <a:avLst/>
          </a:prstGeom>
          <a:noFill/>
        </p:spPr>
        <p:txBody>
          <a:bodyPr wrap="square" rtlCol="0">
            <a:spAutoFit/>
          </a:bodyPr>
          <a:lstStyle/>
          <a:p>
            <a:pPr>
              <a:lnSpc>
                <a:spcPct val="150000"/>
              </a:lnSpc>
            </a:pPr>
            <a:r>
              <a:rPr lang="en-GB" sz="900" dirty="0">
                <a:solidFill>
                  <a:schemeClr val="tx1"/>
                </a:solidFill>
                <a:latin typeface="Poppins" panose="00000500000000000000" pitchFamily="2" charset="0"/>
                <a:cs typeface="Poppins" panose="00000500000000000000" pitchFamily="2" charset="0"/>
              </a:rPr>
              <a:t>I </a:t>
            </a:r>
            <a:r>
              <a:rPr lang="en-GB" sz="900" dirty="0">
                <a:solidFill>
                  <a:schemeClr val="tx1"/>
                </a:solidFill>
                <a:highlight>
                  <a:srgbClr val="CEF5FE"/>
                </a:highlight>
                <a:latin typeface="Poppins" panose="00000500000000000000" pitchFamily="2" charset="0"/>
                <a:cs typeface="Poppins" panose="00000500000000000000" pitchFamily="2" charset="0"/>
              </a:rPr>
              <a:t>cannot sit in front of my screen for hours making virtual friends</a:t>
            </a:r>
            <a:r>
              <a:rPr lang="en-GB" sz="900" dirty="0">
                <a:solidFill>
                  <a:schemeClr val="tx1"/>
                </a:solidFill>
                <a:latin typeface="Poppins" panose="00000500000000000000" pitchFamily="2" charset="0"/>
                <a:cs typeface="Poppins" panose="00000500000000000000" pitchFamily="2" charset="0"/>
              </a:rPr>
              <a:t>. I don’t know who around me has the same interest as mine</a:t>
            </a:r>
            <a:endParaRPr lang="en-US" sz="900" dirty="0">
              <a:solidFill>
                <a:schemeClr val="tx1"/>
              </a:solidFill>
              <a:latin typeface="Poppins" panose="00000500000000000000" pitchFamily="2" charset="0"/>
              <a:cs typeface="Poppins" panose="00000500000000000000" pitchFamily="2" charset="0"/>
            </a:endParaRPr>
          </a:p>
        </p:txBody>
      </p:sp>
      <p:sp>
        <p:nvSpPr>
          <p:cNvPr id="45" name="TextBox 44">
            <a:extLst>
              <a:ext uri="{FF2B5EF4-FFF2-40B4-BE49-F238E27FC236}">
                <a16:creationId xmlns:a16="http://schemas.microsoft.com/office/drawing/2014/main" id="{E38E0725-F1F1-4A18-AE31-8C198C55F099}"/>
              </a:ext>
            </a:extLst>
          </p:cNvPr>
          <p:cNvSpPr txBox="1"/>
          <p:nvPr/>
        </p:nvSpPr>
        <p:spPr>
          <a:xfrm>
            <a:off x="6255468" y="3421364"/>
            <a:ext cx="1231427" cy="276999"/>
          </a:xfrm>
          <a:prstGeom prst="rect">
            <a:avLst/>
          </a:prstGeom>
          <a:noFill/>
        </p:spPr>
        <p:txBody>
          <a:bodyPr wrap="square" rtlCol="0">
            <a:spAutoFit/>
          </a:bodyPr>
          <a:lstStyle/>
          <a:p>
            <a:r>
              <a:rPr lang="en-US" sz="1200" b="1" dirty="0">
                <a:solidFill>
                  <a:srgbClr val="1CADE4"/>
                </a:solidFill>
                <a:latin typeface="Poppins" panose="00000500000000000000" pitchFamily="2" charset="0"/>
                <a:cs typeface="Poppins" panose="00000500000000000000" pitchFamily="2" charset="0"/>
              </a:rPr>
              <a:t>Motivation</a:t>
            </a:r>
          </a:p>
        </p:txBody>
      </p:sp>
      <p:sp>
        <p:nvSpPr>
          <p:cNvPr id="46" name="TextBox 45">
            <a:extLst>
              <a:ext uri="{FF2B5EF4-FFF2-40B4-BE49-F238E27FC236}">
                <a16:creationId xmlns:a16="http://schemas.microsoft.com/office/drawing/2014/main" id="{52866703-92DA-4026-90D8-A41721E20B88}"/>
              </a:ext>
            </a:extLst>
          </p:cNvPr>
          <p:cNvSpPr txBox="1"/>
          <p:nvPr/>
        </p:nvSpPr>
        <p:spPr>
          <a:xfrm>
            <a:off x="6244374" y="3654914"/>
            <a:ext cx="2551002" cy="695960"/>
          </a:xfrm>
          <a:prstGeom prst="rect">
            <a:avLst/>
          </a:prstGeom>
          <a:noFill/>
        </p:spPr>
        <p:txBody>
          <a:bodyPr wrap="square" rtlCol="0">
            <a:spAutoFit/>
          </a:bodyPr>
          <a:lstStyle/>
          <a:p>
            <a:pPr>
              <a:lnSpc>
                <a:spcPct val="150000"/>
              </a:lnSpc>
            </a:pPr>
            <a:r>
              <a:rPr lang="en-GB" sz="900" dirty="0">
                <a:solidFill>
                  <a:schemeClr val="tx1"/>
                </a:solidFill>
                <a:highlight>
                  <a:srgbClr val="CEF5FE"/>
                </a:highlight>
                <a:latin typeface="Poppins" panose="00000500000000000000" pitchFamily="2" charset="0"/>
                <a:cs typeface="Poppins" panose="00000500000000000000" pitchFamily="2" charset="0"/>
              </a:rPr>
              <a:t>I want to talk to people</a:t>
            </a:r>
            <a:r>
              <a:rPr lang="en-GB" sz="900" dirty="0">
                <a:solidFill>
                  <a:schemeClr val="tx1"/>
                </a:solidFill>
                <a:latin typeface="Poppins" panose="00000500000000000000" pitchFamily="2" charset="0"/>
                <a:cs typeface="Poppins" panose="00000500000000000000" pitchFamily="2" charset="0"/>
              </a:rPr>
              <a:t>, learn from their experiences,  voice my opinion, nurture my interest, and grow as an expert</a:t>
            </a:r>
            <a:endParaRPr lang="en-US" sz="900" dirty="0">
              <a:solidFill>
                <a:schemeClr val="tx1"/>
              </a:solidFill>
              <a:latin typeface="Poppins" panose="00000500000000000000" pitchFamily="2" charset="0"/>
              <a:cs typeface="Poppins" panose="00000500000000000000" pitchFamily="2" charset="0"/>
            </a:endParaRPr>
          </a:p>
        </p:txBody>
      </p:sp>
      <p:sp>
        <p:nvSpPr>
          <p:cNvPr id="47" name="TextBox 46">
            <a:extLst>
              <a:ext uri="{FF2B5EF4-FFF2-40B4-BE49-F238E27FC236}">
                <a16:creationId xmlns:a16="http://schemas.microsoft.com/office/drawing/2014/main" id="{1FBD7B58-AB06-4183-8203-04CAAABFE815}"/>
              </a:ext>
            </a:extLst>
          </p:cNvPr>
          <p:cNvSpPr txBox="1"/>
          <p:nvPr/>
        </p:nvSpPr>
        <p:spPr>
          <a:xfrm>
            <a:off x="360063" y="1250236"/>
            <a:ext cx="2295681" cy="444224"/>
          </a:xfrm>
          <a:prstGeom prst="rect">
            <a:avLst/>
          </a:prstGeom>
          <a:noFill/>
        </p:spPr>
        <p:txBody>
          <a:bodyPr wrap="square">
            <a:spAutoFit/>
          </a:bodyPr>
          <a:lstStyle/>
          <a:p>
            <a:pPr algn="ctr">
              <a:lnSpc>
                <a:spcPct val="150000"/>
              </a:lnSpc>
            </a:pPr>
            <a:r>
              <a:rPr lang="en-GB" sz="800" i="1" dirty="0">
                <a:solidFill>
                  <a:schemeClr val="tx1"/>
                </a:solidFill>
                <a:latin typeface="Poppins" panose="00000500000000000000" pitchFamily="2" charset="0"/>
                <a:cs typeface="Poppins" panose="00000500000000000000" pitchFamily="2" charset="0"/>
              </a:rPr>
              <a:t>“Learning through experiences is the quickest form of learning”</a:t>
            </a:r>
            <a:endParaRPr lang="en-US" sz="800" i="1" dirty="0">
              <a:solidFill>
                <a:schemeClr val="tx1"/>
              </a:solidFill>
              <a:latin typeface="Poppins" panose="00000500000000000000" pitchFamily="2" charset="0"/>
              <a:cs typeface="Poppins" panose="00000500000000000000" pitchFamily="2" charset="0"/>
            </a:endParaRPr>
          </a:p>
        </p:txBody>
      </p:sp>
      <p:sp>
        <p:nvSpPr>
          <p:cNvPr id="48" name="TextBox 47">
            <a:extLst>
              <a:ext uri="{FF2B5EF4-FFF2-40B4-BE49-F238E27FC236}">
                <a16:creationId xmlns:a16="http://schemas.microsoft.com/office/drawing/2014/main" id="{A0AE35B5-9231-477F-9D48-69E95FD760E9}"/>
              </a:ext>
            </a:extLst>
          </p:cNvPr>
          <p:cNvSpPr txBox="1"/>
          <p:nvPr/>
        </p:nvSpPr>
        <p:spPr>
          <a:xfrm>
            <a:off x="4899749" y="3174730"/>
            <a:ext cx="905374" cy="280461"/>
          </a:xfrm>
          <a:prstGeom prst="rect">
            <a:avLst/>
          </a:prstGeom>
          <a:noFill/>
        </p:spPr>
        <p:txBody>
          <a:bodyPr wrap="square" rtlCol="0">
            <a:spAutoFit/>
          </a:bodyPr>
          <a:lstStyle/>
          <a:p>
            <a:pPr algn="r">
              <a:lnSpc>
                <a:spcPct val="150000"/>
              </a:lnSpc>
            </a:pPr>
            <a:r>
              <a:rPr lang="en-GB" sz="900" dirty="0">
                <a:solidFill>
                  <a:schemeClr val="tx1"/>
                </a:solidFill>
                <a:latin typeface="Poppins" panose="00000500000000000000" pitchFamily="2" charset="0"/>
                <a:cs typeface="Poppins" panose="00000500000000000000" pitchFamily="2" charset="0"/>
              </a:rPr>
              <a:t>Curious</a:t>
            </a:r>
            <a:endParaRPr lang="en-US" sz="900" dirty="0">
              <a:solidFill>
                <a:schemeClr val="tx1"/>
              </a:solidFill>
              <a:latin typeface="Poppins" panose="00000500000000000000" pitchFamily="2" charset="0"/>
              <a:cs typeface="Poppins" panose="00000500000000000000" pitchFamily="2" charset="0"/>
            </a:endParaRPr>
          </a:p>
        </p:txBody>
      </p:sp>
      <p:sp>
        <p:nvSpPr>
          <p:cNvPr id="49" name="Rectangle: Rounded Corners 48">
            <a:extLst>
              <a:ext uri="{FF2B5EF4-FFF2-40B4-BE49-F238E27FC236}">
                <a16:creationId xmlns:a16="http://schemas.microsoft.com/office/drawing/2014/main" id="{4D2D95F0-B30E-4194-AB4F-2B51737C1AF3}"/>
              </a:ext>
            </a:extLst>
          </p:cNvPr>
          <p:cNvSpPr/>
          <p:nvPr/>
        </p:nvSpPr>
        <p:spPr>
          <a:xfrm>
            <a:off x="2946928" y="3453737"/>
            <a:ext cx="2750214" cy="73642"/>
          </a:xfrm>
          <a:prstGeom prst="roundRect">
            <a:avLst>
              <a:gd name="adj" fmla="val 50000"/>
            </a:avLst>
          </a:prstGeom>
          <a:solidFill>
            <a:srgbClr val="EC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Oval 49">
            <a:extLst>
              <a:ext uri="{FF2B5EF4-FFF2-40B4-BE49-F238E27FC236}">
                <a16:creationId xmlns:a16="http://schemas.microsoft.com/office/drawing/2014/main" id="{FC53369C-E3F9-4CAD-8D1B-C87030E6380F}"/>
              </a:ext>
            </a:extLst>
          </p:cNvPr>
          <p:cNvSpPr/>
          <p:nvPr/>
        </p:nvSpPr>
        <p:spPr>
          <a:xfrm>
            <a:off x="5004954" y="3389990"/>
            <a:ext cx="190500" cy="190500"/>
          </a:xfrm>
          <a:prstGeom prst="ellipse">
            <a:avLst/>
          </a:prstGeom>
          <a:solidFill>
            <a:schemeClr val="accent1">
              <a:lumMod val="50000"/>
            </a:schemeClr>
          </a:solidFill>
          <a:ln>
            <a:solidFill>
              <a:srgbClr val="00717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51" name="TextBox 50">
            <a:extLst>
              <a:ext uri="{FF2B5EF4-FFF2-40B4-BE49-F238E27FC236}">
                <a16:creationId xmlns:a16="http://schemas.microsoft.com/office/drawing/2014/main" id="{DBA957BA-9815-44C5-A2CD-213FF94D3F44}"/>
              </a:ext>
            </a:extLst>
          </p:cNvPr>
          <p:cNvSpPr txBox="1"/>
          <p:nvPr/>
        </p:nvSpPr>
        <p:spPr>
          <a:xfrm>
            <a:off x="2861135" y="3193704"/>
            <a:ext cx="1119010" cy="280461"/>
          </a:xfrm>
          <a:prstGeom prst="rect">
            <a:avLst/>
          </a:prstGeom>
          <a:noFill/>
        </p:spPr>
        <p:txBody>
          <a:bodyPr wrap="square" rtlCol="0">
            <a:spAutoFit/>
          </a:bodyPr>
          <a:lstStyle/>
          <a:p>
            <a:pPr>
              <a:lnSpc>
                <a:spcPct val="150000"/>
              </a:lnSpc>
            </a:pPr>
            <a:r>
              <a:rPr lang="en-GB" sz="900" dirty="0">
                <a:solidFill>
                  <a:schemeClr val="tx1"/>
                </a:solidFill>
                <a:latin typeface="Poppins" panose="00000500000000000000" pitchFamily="2" charset="0"/>
                <a:cs typeface="Poppins" panose="00000500000000000000" pitchFamily="2" charset="0"/>
              </a:rPr>
              <a:t>Accepting</a:t>
            </a:r>
            <a:endParaRPr lang="en-US" sz="900" dirty="0">
              <a:solidFill>
                <a:schemeClr val="tx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85327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AD9AF1-50C3-43F2-A152-5CDFE0844FB7}"/>
              </a:ext>
            </a:extLst>
          </p:cNvPr>
          <p:cNvSpPr>
            <a:spLocks noGrp="1"/>
          </p:cNvSpPr>
          <p:nvPr>
            <p:ph type="sldNum" sz="quarter" idx="12"/>
          </p:nvPr>
        </p:nvSpPr>
        <p:spPr/>
        <p:txBody>
          <a:bodyPr/>
          <a:lstStyle/>
          <a:p>
            <a:pPr defTabSz="685800">
              <a:buClrTx/>
            </a:pPr>
            <a:fld id="{D495E168-DA5E-4888-8D8A-92B118324C14}" type="slidenum">
              <a:rPr lang="ru-RU" kern="1200">
                <a:solidFill>
                  <a:prstClr val="white"/>
                </a:solidFill>
                <a:ea typeface="+mn-ea"/>
                <a:cs typeface="+mn-cs"/>
              </a:rPr>
              <a:pPr defTabSz="685800">
                <a:buClrTx/>
              </a:pPr>
              <a:t>15</a:t>
            </a:fld>
            <a:endParaRPr lang="ru-RU" kern="1200" dirty="0">
              <a:solidFill>
                <a:prstClr val="white"/>
              </a:solidFill>
              <a:ea typeface="+mn-ea"/>
              <a:cs typeface="+mn-cs"/>
            </a:endParaRPr>
          </a:p>
        </p:txBody>
      </p:sp>
      <p:sp>
        <p:nvSpPr>
          <p:cNvPr id="6" name="Title 5">
            <a:extLst>
              <a:ext uri="{FF2B5EF4-FFF2-40B4-BE49-F238E27FC236}">
                <a16:creationId xmlns:a16="http://schemas.microsoft.com/office/drawing/2014/main" id="{5E7E03D2-CB54-429B-A897-AD28722096D4}"/>
              </a:ext>
            </a:extLst>
          </p:cNvPr>
          <p:cNvSpPr>
            <a:spLocks noGrp="1"/>
          </p:cNvSpPr>
          <p:nvPr>
            <p:ph type="title"/>
          </p:nvPr>
        </p:nvSpPr>
        <p:spPr/>
        <p:txBody>
          <a:bodyPr/>
          <a:lstStyle/>
          <a:p>
            <a:r>
              <a:rPr lang="en-US" dirty="0"/>
              <a:t>Value Flow</a:t>
            </a:r>
          </a:p>
        </p:txBody>
      </p:sp>
      <p:grpSp>
        <p:nvGrpSpPr>
          <p:cNvPr id="7" name="Group 6">
            <a:extLst>
              <a:ext uri="{FF2B5EF4-FFF2-40B4-BE49-F238E27FC236}">
                <a16:creationId xmlns:a16="http://schemas.microsoft.com/office/drawing/2014/main" id="{A2C3314A-C425-4C77-8BD9-26B9D45BB628}"/>
              </a:ext>
            </a:extLst>
          </p:cNvPr>
          <p:cNvGrpSpPr/>
          <p:nvPr/>
        </p:nvGrpSpPr>
        <p:grpSpPr>
          <a:xfrm>
            <a:off x="1992077" y="64442"/>
            <a:ext cx="4980578" cy="4890462"/>
            <a:chOff x="1108186" y="-525250"/>
            <a:chExt cx="4980578" cy="4890462"/>
          </a:xfrm>
        </p:grpSpPr>
        <p:sp>
          <p:nvSpPr>
            <p:cNvPr id="9" name="Google Shape;140;p21">
              <a:extLst>
                <a:ext uri="{FF2B5EF4-FFF2-40B4-BE49-F238E27FC236}">
                  <a16:creationId xmlns:a16="http://schemas.microsoft.com/office/drawing/2014/main" id="{32E25016-4DA7-48B6-8A8E-CF23E5B4AE7E}"/>
                </a:ext>
              </a:extLst>
            </p:cNvPr>
            <p:cNvSpPr/>
            <p:nvPr/>
          </p:nvSpPr>
          <p:spPr>
            <a:xfrm>
              <a:off x="4493237" y="1188837"/>
              <a:ext cx="1253400" cy="12534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sz="1200" b="1" dirty="0" err="1">
                  <a:solidFill>
                    <a:schemeClr val="dk1"/>
                  </a:solidFill>
                  <a:latin typeface="Helvetica Neue"/>
                  <a:ea typeface="Helvetica Neue"/>
                  <a:cs typeface="Helvetica Neue"/>
                  <a:sym typeface="Helvetica Neue"/>
                </a:rPr>
                <a:t>Peeko</a:t>
              </a:r>
              <a:endParaRPr sz="1200" b="1" dirty="0">
                <a:latin typeface="Helvetica Neue"/>
                <a:ea typeface="Helvetica Neue"/>
                <a:cs typeface="Helvetica Neue"/>
                <a:sym typeface="Helvetica Neue"/>
              </a:endParaRPr>
            </a:p>
            <a:p>
              <a:pPr marL="0" lvl="0" indent="0" algn="ctr" rtl="0">
                <a:spcBef>
                  <a:spcPts val="0"/>
                </a:spcBef>
                <a:spcAft>
                  <a:spcPts val="0"/>
                </a:spcAft>
                <a:buNone/>
              </a:pPr>
              <a:r>
                <a:rPr lang="en" sz="1000" dirty="0">
                  <a:latin typeface="Helvetica Neue Light"/>
                  <a:ea typeface="Helvetica Neue Light"/>
                  <a:cs typeface="Helvetica Neue Light"/>
                  <a:sym typeface="Helvetica Neue Light"/>
                </a:rPr>
                <a:t>(Service Provider)</a:t>
              </a:r>
              <a:endParaRPr sz="1000" dirty="0">
                <a:latin typeface="Helvetica Neue Light"/>
                <a:ea typeface="Helvetica Neue Light"/>
                <a:cs typeface="Helvetica Neue Light"/>
                <a:sym typeface="Helvetica Neue Light"/>
              </a:endParaRPr>
            </a:p>
          </p:txBody>
        </p:sp>
        <p:sp>
          <p:nvSpPr>
            <p:cNvPr id="10" name="Google Shape;142;p21">
              <a:extLst>
                <a:ext uri="{FF2B5EF4-FFF2-40B4-BE49-F238E27FC236}">
                  <a16:creationId xmlns:a16="http://schemas.microsoft.com/office/drawing/2014/main" id="{7DFD8B08-5F0F-4690-8E21-FB2822B4BF13}"/>
                </a:ext>
              </a:extLst>
            </p:cNvPr>
            <p:cNvSpPr/>
            <p:nvPr/>
          </p:nvSpPr>
          <p:spPr>
            <a:xfrm>
              <a:off x="1804614" y="1375600"/>
              <a:ext cx="1253400" cy="12534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latin typeface="Helvetica Neue"/>
                  <a:ea typeface="Helvetica Neue"/>
                  <a:cs typeface="Helvetica Neue"/>
                  <a:sym typeface="Helvetica Neue"/>
                </a:rPr>
                <a:t>User</a:t>
              </a:r>
              <a:endParaRPr sz="1200" b="1" dirty="0">
                <a:solidFill>
                  <a:srgbClr val="000000"/>
                </a:solidFill>
                <a:latin typeface="Helvetica Neue"/>
                <a:ea typeface="Helvetica Neue"/>
                <a:cs typeface="Helvetica Neue"/>
                <a:sym typeface="Helvetica Neue"/>
              </a:endParaRPr>
            </a:p>
          </p:txBody>
        </p:sp>
        <p:sp>
          <p:nvSpPr>
            <p:cNvPr id="11" name="Google Shape;143;p21">
              <a:extLst>
                <a:ext uri="{FF2B5EF4-FFF2-40B4-BE49-F238E27FC236}">
                  <a16:creationId xmlns:a16="http://schemas.microsoft.com/office/drawing/2014/main" id="{EAABD3CA-F688-46F4-AA83-0C1DE1306E09}"/>
                </a:ext>
              </a:extLst>
            </p:cNvPr>
            <p:cNvSpPr/>
            <p:nvPr/>
          </p:nvSpPr>
          <p:spPr>
            <a:xfrm>
              <a:off x="3287037" y="3111812"/>
              <a:ext cx="1253400" cy="12534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sz="1100" b="1" dirty="0">
                  <a:solidFill>
                    <a:schemeClr val="dk1"/>
                  </a:solidFill>
                  <a:latin typeface="Helvetica Neue"/>
                  <a:ea typeface="Helvetica Neue"/>
                  <a:cs typeface="Helvetica Neue"/>
                  <a:sym typeface="Helvetica Neue"/>
                </a:rPr>
                <a:t>Enterprise</a:t>
              </a:r>
              <a:endParaRPr sz="1100" dirty="0">
                <a:latin typeface="Helvetica Neue Light"/>
                <a:ea typeface="Helvetica Neue Light"/>
                <a:cs typeface="Helvetica Neue Light"/>
                <a:sym typeface="Helvetica Neue Light"/>
              </a:endParaRPr>
            </a:p>
          </p:txBody>
        </p:sp>
        <p:cxnSp>
          <p:nvCxnSpPr>
            <p:cNvPr id="12" name="Google Shape;144;p21">
              <a:extLst>
                <a:ext uri="{FF2B5EF4-FFF2-40B4-BE49-F238E27FC236}">
                  <a16:creationId xmlns:a16="http://schemas.microsoft.com/office/drawing/2014/main" id="{D75DD56B-1C8F-4E74-8EB1-438687E0E57E}"/>
                </a:ext>
              </a:extLst>
            </p:cNvPr>
            <p:cNvCxnSpPr/>
            <p:nvPr/>
          </p:nvCxnSpPr>
          <p:spPr>
            <a:xfrm rot="10800000" flipH="1">
              <a:off x="4236300" y="2419425"/>
              <a:ext cx="554400" cy="785100"/>
            </a:xfrm>
            <a:prstGeom prst="straightConnector1">
              <a:avLst/>
            </a:prstGeom>
            <a:noFill/>
            <a:ln w="114300" cap="flat" cmpd="sng">
              <a:solidFill>
                <a:srgbClr val="CCCCCC"/>
              </a:solidFill>
              <a:prstDash val="solid"/>
              <a:round/>
              <a:headEnd type="none" w="med" len="med"/>
              <a:tailEnd type="stealth" w="med" len="med"/>
            </a:ln>
          </p:spPr>
        </p:cxnSp>
        <p:sp>
          <p:nvSpPr>
            <p:cNvPr id="13" name="Google Shape;145;p21">
              <a:extLst>
                <a:ext uri="{FF2B5EF4-FFF2-40B4-BE49-F238E27FC236}">
                  <a16:creationId xmlns:a16="http://schemas.microsoft.com/office/drawing/2014/main" id="{CAAC14C5-065F-4EE9-81B5-7583586AF94A}"/>
                </a:ext>
              </a:extLst>
            </p:cNvPr>
            <p:cNvSpPr/>
            <p:nvPr/>
          </p:nvSpPr>
          <p:spPr>
            <a:xfrm>
              <a:off x="2156025" y="1295475"/>
              <a:ext cx="3032700" cy="3033000"/>
            </a:xfrm>
            <a:prstGeom prst="arc">
              <a:avLst>
                <a:gd name="adj1" fmla="val 14502237"/>
                <a:gd name="adj2" fmla="val 18322031"/>
              </a:avLst>
            </a:prstGeom>
            <a:noFill/>
            <a:ln w="9525" cap="flat" cmpd="sng">
              <a:solidFill>
                <a:srgbClr val="595959"/>
              </a:solidFill>
              <a:prstDash val="solid"/>
              <a:round/>
              <a:headEnd type="stealth"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6;p21">
              <a:extLst>
                <a:ext uri="{FF2B5EF4-FFF2-40B4-BE49-F238E27FC236}">
                  <a16:creationId xmlns:a16="http://schemas.microsoft.com/office/drawing/2014/main" id="{C3E80219-7A1D-42CE-B74A-2ED2F7BD26CD}"/>
                </a:ext>
              </a:extLst>
            </p:cNvPr>
            <p:cNvSpPr/>
            <p:nvPr/>
          </p:nvSpPr>
          <p:spPr>
            <a:xfrm>
              <a:off x="2065250" y="-525250"/>
              <a:ext cx="3032700" cy="3033000"/>
            </a:xfrm>
            <a:prstGeom prst="arc">
              <a:avLst>
                <a:gd name="adj1" fmla="val 3308765"/>
                <a:gd name="adj2" fmla="val 6865967"/>
              </a:avLst>
            </a:prstGeom>
            <a:noFill/>
            <a:ln w="9525" cap="flat" cmpd="sng">
              <a:solidFill>
                <a:srgbClr val="595959"/>
              </a:solidFill>
              <a:prstDash val="solid"/>
              <a:round/>
              <a:headEnd type="stealth"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48;p21">
              <a:extLst>
                <a:ext uri="{FF2B5EF4-FFF2-40B4-BE49-F238E27FC236}">
                  <a16:creationId xmlns:a16="http://schemas.microsoft.com/office/drawing/2014/main" id="{A117A923-9747-4A29-A9AD-B5F444F84785}"/>
                </a:ext>
              </a:extLst>
            </p:cNvPr>
            <p:cNvSpPr/>
            <p:nvPr/>
          </p:nvSpPr>
          <p:spPr>
            <a:xfrm>
              <a:off x="3727583" y="2012391"/>
              <a:ext cx="1901700" cy="1902000"/>
            </a:xfrm>
            <a:prstGeom prst="arc">
              <a:avLst>
                <a:gd name="adj1" fmla="val 19223390"/>
                <a:gd name="adj2" fmla="val 5723304"/>
              </a:avLst>
            </a:prstGeom>
            <a:noFill/>
            <a:ln w="9525" cap="flat" cmpd="sng">
              <a:solidFill>
                <a:srgbClr val="595959"/>
              </a:solidFill>
              <a:prstDash val="solid"/>
              <a:round/>
              <a:headEnd type="none"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49;p21">
              <a:extLst>
                <a:ext uri="{FF2B5EF4-FFF2-40B4-BE49-F238E27FC236}">
                  <a16:creationId xmlns:a16="http://schemas.microsoft.com/office/drawing/2014/main" id="{B6D4C18C-C6D0-42F6-8018-A64B39852ED8}"/>
                </a:ext>
              </a:extLst>
            </p:cNvPr>
            <p:cNvSpPr/>
            <p:nvPr/>
          </p:nvSpPr>
          <p:spPr>
            <a:xfrm>
              <a:off x="2065250" y="1090650"/>
              <a:ext cx="3032700" cy="3033000"/>
            </a:xfrm>
            <a:prstGeom prst="arc">
              <a:avLst>
                <a:gd name="adj1" fmla="val 5758017"/>
                <a:gd name="adj2" fmla="val 10708058"/>
              </a:avLst>
            </a:prstGeom>
            <a:noFill/>
            <a:ln w="9525" cap="flat" cmpd="sng">
              <a:solidFill>
                <a:srgbClr val="595959"/>
              </a:solidFill>
              <a:prstDash val="solid"/>
              <a:round/>
              <a:headEnd type="none" w="sm" len="sm"/>
              <a:tailEnd type="stealth"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50;p21">
              <a:extLst>
                <a:ext uri="{FF2B5EF4-FFF2-40B4-BE49-F238E27FC236}">
                  <a16:creationId xmlns:a16="http://schemas.microsoft.com/office/drawing/2014/main" id="{CD1AE4F6-6B79-4CB1-85EB-1CA56DE582D0}"/>
                </a:ext>
              </a:extLst>
            </p:cNvPr>
            <p:cNvSpPr txBox="1"/>
            <p:nvPr/>
          </p:nvSpPr>
          <p:spPr>
            <a:xfrm>
              <a:off x="5119937" y="3174875"/>
              <a:ext cx="968827" cy="484748"/>
            </a:xfrm>
            <a:prstGeom prst="rect">
              <a:avLst/>
            </a:prstGeom>
            <a:solidFill>
              <a:srgbClr val="FFFFFF"/>
            </a:solidFill>
            <a:ln>
              <a:noFill/>
            </a:ln>
          </p:spPr>
          <p:txBody>
            <a:bodyPr spcFirstLastPara="1" wrap="square" lIns="0" tIns="0" rIns="0" bIns="0" anchor="t" anchorCtr="0">
              <a:spAutoFit/>
            </a:bodyPr>
            <a:lstStyle/>
            <a:p>
              <a:pPr marL="0" lvl="0" indent="0" algn="ctr" rtl="0">
                <a:spcBef>
                  <a:spcPts val="0"/>
                </a:spcBef>
                <a:spcAft>
                  <a:spcPts val="0"/>
                </a:spcAft>
                <a:buNone/>
              </a:pPr>
              <a:r>
                <a:rPr lang="en" sz="1050" i="1" dirty="0">
                  <a:solidFill>
                    <a:schemeClr val="tx1"/>
                  </a:solidFill>
                  <a:latin typeface="Helvetica Neue Light"/>
                  <a:ea typeface="Helvetica Neue Light"/>
                  <a:cs typeface="Helvetica Neue Light"/>
                  <a:sym typeface="Helvetica Neue Light"/>
                </a:rPr>
                <a:t>Improving talent-employee relationships</a:t>
              </a:r>
              <a:endParaRPr sz="1100" i="1" dirty="0">
                <a:solidFill>
                  <a:schemeClr val="tx1"/>
                </a:solidFill>
              </a:endParaRPr>
            </a:p>
          </p:txBody>
        </p:sp>
        <p:sp>
          <p:nvSpPr>
            <p:cNvPr id="19" name="Google Shape;151;p21">
              <a:extLst>
                <a:ext uri="{FF2B5EF4-FFF2-40B4-BE49-F238E27FC236}">
                  <a16:creationId xmlns:a16="http://schemas.microsoft.com/office/drawing/2014/main" id="{A1839E14-BC2D-4E12-9185-1B378E7D1C7B}"/>
                </a:ext>
              </a:extLst>
            </p:cNvPr>
            <p:cNvSpPr txBox="1"/>
            <p:nvPr/>
          </p:nvSpPr>
          <p:spPr>
            <a:xfrm>
              <a:off x="3454567" y="985080"/>
              <a:ext cx="672606" cy="484748"/>
            </a:xfrm>
            <a:prstGeom prst="rect">
              <a:avLst/>
            </a:prstGeom>
            <a:solidFill>
              <a:srgbClr val="FFFFFF"/>
            </a:solidFill>
            <a:ln>
              <a:noFill/>
            </a:ln>
          </p:spPr>
          <p:txBody>
            <a:bodyPr spcFirstLastPara="1" wrap="square" lIns="0" tIns="0" rIns="0" bIns="0" anchor="t" anchorCtr="0">
              <a:spAutoFit/>
            </a:bodyPr>
            <a:lstStyle/>
            <a:p>
              <a:pPr marL="0" lvl="0" indent="0" algn="ctr" rtl="0">
                <a:spcBef>
                  <a:spcPts val="0"/>
                </a:spcBef>
                <a:spcAft>
                  <a:spcPts val="0"/>
                </a:spcAft>
                <a:buNone/>
              </a:pPr>
              <a:r>
                <a:rPr lang="en" sz="1050" i="1" dirty="0">
                  <a:solidFill>
                    <a:schemeClr val="tx1"/>
                  </a:solidFill>
                  <a:latin typeface="Helvetica Neue Light"/>
                  <a:ea typeface="Helvetica Neue Light"/>
                  <a:cs typeface="Helvetica Neue Light"/>
                  <a:sym typeface="Helvetica Neue Light"/>
                </a:rPr>
                <a:t>Maps user interest to other users</a:t>
              </a:r>
              <a:endParaRPr sz="1100" i="1" dirty="0">
                <a:solidFill>
                  <a:schemeClr val="tx1"/>
                </a:solidFill>
              </a:endParaRPr>
            </a:p>
          </p:txBody>
        </p:sp>
        <p:sp>
          <p:nvSpPr>
            <p:cNvPr id="20" name="Google Shape;152;p21">
              <a:extLst>
                <a:ext uri="{FF2B5EF4-FFF2-40B4-BE49-F238E27FC236}">
                  <a16:creationId xmlns:a16="http://schemas.microsoft.com/office/drawing/2014/main" id="{BFE7417A-49BF-47C3-B06F-164ADDE7F64D}"/>
                </a:ext>
              </a:extLst>
            </p:cNvPr>
            <p:cNvSpPr txBox="1"/>
            <p:nvPr/>
          </p:nvSpPr>
          <p:spPr>
            <a:xfrm>
              <a:off x="3463470" y="2299589"/>
              <a:ext cx="573867" cy="484748"/>
            </a:xfrm>
            <a:prstGeom prst="rect">
              <a:avLst/>
            </a:prstGeom>
            <a:solidFill>
              <a:srgbClr val="FFFFFF"/>
            </a:solidFill>
            <a:ln>
              <a:noFill/>
            </a:ln>
          </p:spPr>
          <p:txBody>
            <a:bodyPr spcFirstLastPara="1" wrap="square" lIns="0" tIns="0" rIns="0" bIns="0" anchor="t" anchorCtr="0">
              <a:spAutoFit/>
            </a:bodyPr>
            <a:lstStyle/>
            <a:p>
              <a:pPr marL="0" lvl="0" indent="0" algn="ctr" rtl="0">
                <a:spcBef>
                  <a:spcPts val="0"/>
                </a:spcBef>
                <a:spcAft>
                  <a:spcPts val="0"/>
                </a:spcAft>
                <a:buNone/>
              </a:pPr>
              <a:r>
                <a:rPr lang="en" sz="1050" i="1" dirty="0">
                  <a:latin typeface="Helvetica Neue Light"/>
                  <a:ea typeface="Helvetica Neue Light"/>
                  <a:cs typeface="Helvetica Neue Light"/>
                  <a:sym typeface="Helvetica Neue Light"/>
                </a:rPr>
                <a:t>User interest data</a:t>
              </a:r>
              <a:endParaRPr sz="1100" i="1" dirty="0"/>
            </a:p>
          </p:txBody>
        </p:sp>
        <p:sp>
          <p:nvSpPr>
            <p:cNvPr id="21" name="Google Shape;154;p21">
              <a:extLst>
                <a:ext uri="{FF2B5EF4-FFF2-40B4-BE49-F238E27FC236}">
                  <a16:creationId xmlns:a16="http://schemas.microsoft.com/office/drawing/2014/main" id="{FD68DF60-2EB2-490C-AF6F-46A8EC5299B8}"/>
                </a:ext>
              </a:extLst>
            </p:cNvPr>
            <p:cNvSpPr txBox="1"/>
            <p:nvPr/>
          </p:nvSpPr>
          <p:spPr>
            <a:xfrm>
              <a:off x="1889415" y="3265866"/>
              <a:ext cx="957064" cy="484748"/>
            </a:xfrm>
            <a:prstGeom prst="rect">
              <a:avLst/>
            </a:prstGeom>
            <a:solidFill>
              <a:srgbClr val="FFFFFF"/>
            </a:solidFill>
            <a:ln>
              <a:noFill/>
            </a:ln>
          </p:spPr>
          <p:txBody>
            <a:bodyPr spcFirstLastPara="1" wrap="square" lIns="0" tIns="0" rIns="0" bIns="0" anchor="t" anchorCtr="0">
              <a:spAutoFit/>
            </a:bodyPr>
            <a:lstStyle/>
            <a:p>
              <a:pPr marL="0" lvl="0" indent="0" algn="ctr" rtl="0">
                <a:spcBef>
                  <a:spcPts val="0"/>
                </a:spcBef>
                <a:spcAft>
                  <a:spcPts val="0"/>
                </a:spcAft>
                <a:buNone/>
              </a:pPr>
              <a:r>
                <a:rPr lang="en" sz="1050" i="1" dirty="0">
                  <a:solidFill>
                    <a:srgbClr val="000000"/>
                  </a:solidFill>
                  <a:latin typeface="Helvetica Neue Light"/>
                  <a:ea typeface="Helvetica Neue Light"/>
                  <a:cs typeface="Helvetica Neue Light"/>
                  <a:sym typeface="Helvetica Neue Light"/>
                </a:rPr>
                <a:t>Networking within the organization</a:t>
              </a:r>
              <a:endParaRPr sz="1100" i="1" dirty="0"/>
            </a:p>
          </p:txBody>
        </p:sp>
        <p:sp>
          <p:nvSpPr>
            <p:cNvPr id="22" name="Google Shape;155;p21">
              <a:extLst>
                <a:ext uri="{FF2B5EF4-FFF2-40B4-BE49-F238E27FC236}">
                  <a16:creationId xmlns:a16="http://schemas.microsoft.com/office/drawing/2014/main" id="{B301E2F4-E31E-4972-88B2-7B8DCF93E2A6}"/>
                </a:ext>
              </a:extLst>
            </p:cNvPr>
            <p:cNvSpPr txBox="1"/>
            <p:nvPr/>
          </p:nvSpPr>
          <p:spPr>
            <a:xfrm>
              <a:off x="4540437" y="2810750"/>
              <a:ext cx="867438" cy="327388"/>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050" i="1" dirty="0">
                  <a:solidFill>
                    <a:srgbClr val="000000"/>
                  </a:solidFill>
                  <a:latin typeface="Helvetica Neue Light"/>
                  <a:ea typeface="Helvetica Neue Light"/>
                  <a:cs typeface="Helvetica Neue Light"/>
                  <a:sym typeface="Helvetica Neue Light"/>
                </a:rPr>
                <a:t>Subscription Fee</a:t>
              </a:r>
              <a:endParaRPr sz="1100" i="1" dirty="0"/>
            </a:p>
          </p:txBody>
        </p:sp>
        <p:cxnSp>
          <p:nvCxnSpPr>
            <p:cNvPr id="23" name="Connector: Curved 22">
              <a:extLst>
                <a:ext uri="{FF2B5EF4-FFF2-40B4-BE49-F238E27FC236}">
                  <a16:creationId xmlns:a16="http://schemas.microsoft.com/office/drawing/2014/main" id="{53B3511D-C78B-4DB5-949E-C753C2BFA6E8}"/>
                </a:ext>
              </a:extLst>
            </p:cNvPr>
            <p:cNvCxnSpPr>
              <a:stCxn id="10" idx="0"/>
              <a:endCxn id="10" idx="2"/>
            </p:cNvCxnSpPr>
            <p:nvPr/>
          </p:nvCxnSpPr>
          <p:spPr>
            <a:xfrm rot="16200000" flipH="1" flipV="1">
              <a:off x="1804614" y="1375600"/>
              <a:ext cx="626700" cy="626700"/>
            </a:xfrm>
            <a:prstGeom prst="curvedConnector4">
              <a:avLst>
                <a:gd name="adj1" fmla="val -36477"/>
                <a:gd name="adj2" fmla="val 136477"/>
              </a:avLst>
            </a:prstGeom>
            <a:ln>
              <a:solidFill>
                <a:srgbClr val="6E6E6E"/>
              </a:solidFill>
              <a:tailEnd type="triangle"/>
            </a:ln>
          </p:spPr>
          <p:style>
            <a:lnRef idx="1">
              <a:schemeClr val="accent1"/>
            </a:lnRef>
            <a:fillRef idx="0">
              <a:schemeClr val="accent1"/>
            </a:fillRef>
            <a:effectRef idx="0">
              <a:schemeClr val="accent1"/>
            </a:effectRef>
            <a:fontRef idx="minor">
              <a:schemeClr val="tx1"/>
            </a:fontRef>
          </p:style>
        </p:cxnSp>
        <p:sp>
          <p:nvSpPr>
            <p:cNvPr id="24" name="Google Shape;151;p21">
              <a:extLst>
                <a:ext uri="{FF2B5EF4-FFF2-40B4-BE49-F238E27FC236}">
                  <a16:creationId xmlns:a16="http://schemas.microsoft.com/office/drawing/2014/main" id="{1DBECDDE-1AF1-4121-8E04-EB1DC7E24485}"/>
                </a:ext>
              </a:extLst>
            </p:cNvPr>
            <p:cNvSpPr txBox="1"/>
            <p:nvPr/>
          </p:nvSpPr>
          <p:spPr>
            <a:xfrm>
              <a:off x="1108186" y="1358214"/>
              <a:ext cx="957064" cy="161583"/>
            </a:xfrm>
            <a:prstGeom prst="rect">
              <a:avLst/>
            </a:prstGeom>
            <a:solidFill>
              <a:srgbClr val="FFFFFF"/>
            </a:solidFill>
            <a:ln>
              <a:noFill/>
            </a:ln>
          </p:spPr>
          <p:txBody>
            <a:bodyPr spcFirstLastPara="1" wrap="square" lIns="0" tIns="0" rIns="0" bIns="0" anchor="t" anchorCtr="0">
              <a:spAutoFit/>
            </a:bodyPr>
            <a:lstStyle/>
            <a:p>
              <a:pPr marL="0" lvl="0" indent="0" algn="ctr" rtl="0">
                <a:spcBef>
                  <a:spcPts val="0"/>
                </a:spcBef>
                <a:spcAft>
                  <a:spcPts val="0"/>
                </a:spcAft>
                <a:buNone/>
              </a:pPr>
              <a:r>
                <a:rPr lang="en" sz="1050" i="1" dirty="0">
                  <a:solidFill>
                    <a:srgbClr val="000000"/>
                  </a:solidFill>
                  <a:latin typeface="Helvetica Neue Light"/>
                  <a:ea typeface="Helvetica Neue Light"/>
                  <a:cs typeface="Helvetica Neue Light"/>
                  <a:sym typeface="Helvetica Neue Light"/>
                </a:rPr>
                <a:t>Conversations</a:t>
              </a:r>
              <a:endParaRPr sz="1100" i="1" dirty="0"/>
            </a:p>
          </p:txBody>
        </p:sp>
      </p:grpSp>
    </p:spTree>
    <p:extLst>
      <p:ext uri="{BB962C8B-B14F-4D97-AF65-F5344CB8AC3E}">
        <p14:creationId xmlns:p14="http://schemas.microsoft.com/office/powerpoint/2010/main" val="353251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BC5F3A4-0C09-4BF9-904B-B054E6674FC0}"/>
              </a:ext>
            </a:extLst>
          </p:cNvPr>
          <p:cNvSpPr/>
          <p:nvPr/>
        </p:nvSpPr>
        <p:spPr>
          <a:xfrm>
            <a:off x="7762495" y="4276605"/>
            <a:ext cx="733806" cy="493776"/>
          </a:xfrm>
          <a:prstGeom prst="ellipse">
            <a:avLst/>
          </a:prstGeom>
          <a:solidFill>
            <a:schemeClr val="bg1"/>
          </a:solidFill>
          <a:ln w="12700" cap="flat">
            <a:noFill/>
            <a:prstDash val="solid"/>
            <a:miter/>
          </a:ln>
        </p:spPr>
        <p:txBody>
          <a:bodyPr rtlCol="0" anchor="ctr"/>
          <a:lstStyle/>
          <a:p>
            <a:pPr defTabSz="685800">
              <a:buClrTx/>
            </a:pPr>
            <a:endParaRPr lang="en-US" sz="1350" kern="1200" dirty="0">
              <a:solidFill>
                <a:prstClr val="black"/>
              </a:solidFill>
              <a:ea typeface="+mn-ea"/>
              <a:cs typeface="+mn-cs"/>
            </a:endParaRPr>
          </a:p>
        </p:txBody>
      </p:sp>
      <p:sp>
        <p:nvSpPr>
          <p:cNvPr id="22" name="Rectangle: Rounded Corners 21">
            <a:extLst>
              <a:ext uri="{FF2B5EF4-FFF2-40B4-BE49-F238E27FC236}">
                <a16:creationId xmlns:a16="http://schemas.microsoft.com/office/drawing/2014/main" id="{EDA50607-9191-4D70-ADA6-2892E93E56B6}"/>
              </a:ext>
            </a:extLst>
          </p:cNvPr>
          <p:cNvSpPr/>
          <p:nvPr/>
        </p:nvSpPr>
        <p:spPr>
          <a:xfrm>
            <a:off x="445772" y="2861767"/>
            <a:ext cx="7860398" cy="1801052"/>
          </a:xfrm>
          <a:prstGeom prst="roundRect">
            <a:avLst/>
          </a:prstGeom>
          <a:solidFill>
            <a:schemeClr val="bg1"/>
          </a:solidFill>
          <a:ln w="12700" cap="flat">
            <a:solidFill>
              <a:schemeClr val="accent1"/>
            </a:solidFill>
            <a:prstDash val="solid"/>
            <a:miter/>
          </a:ln>
        </p:spPr>
        <p:txBody>
          <a:bodyPr rtlCol="0" anchor="ctr"/>
          <a:lstStyle/>
          <a:p>
            <a:pPr defTabSz="685800">
              <a:buClrTx/>
            </a:pPr>
            <a:endParaRPr lang="en-US" sz="1350" kern="1200" dirty="0">
              <a:solidFill>
                <a:prstClr val="black"/>
              </a:solidFill>
              <a:ea typeface="+mn-ea"/>
              <a:cs typeface="+mn-cs"/>
            </a:endParaRPr>
          </a:p>
        </p:txBody>
      </p:sp>
      <p:sp>
        <p:nvSpPr>
          <p:cNvPr id="29" name="Rectangle: Rounded Corners 28">
            <a:extLst>
              <a:ext uri="{FF2B5EF4-FFF2-40B4-BE49-F238E27FC236}">
                <a16:creationId xmlns:a16="http://schemas.microsoft.com/office/drawing/2014/main" id="{C922E6C6-AEB8-4EE8-B2BE-6A35BA14F329}"/>
              </a:ext>
            </a:extLst>
          </p:cNvPr>
          <p:cNvSpPr/>
          <p:nvPr/>
        </p:nvSpPr>
        <p:spPr>
          <a:xfrm>
            <a:off x="3259085" y="4326443"/>
            <a:ext cx="2500581" cy="587982"/>
          </a:xfrm>
          <a:prstGeom prst="roundRect">
            <a:avLst>
              <a:gd name="adj" fmla="val 50000"/>
            </a:avLst>
          </a:prstGeom>
          <a:solidFill>
            <a:schemeClr val="bg1"/>
          </a:solidFill>
          <a:ln w="38100" cap="flat">
            <a:solidFill>
              <a:srgbClr val="2196F3"/>
            </a:solidFill>
            <a:prstDash val="solid"/>
            <a:miter/>
          </a:ln>
        </p:spPr>
        <p:txBody>
          <a:bodyPr rtlCol="0" anchor="ctr"/>
          <a:lstStyle/>
          <a:p>
            <a:pPr defTabSz="685800">
              <a:buClrTx/>
            </a:pPr>
            <a:endParaRPr lang="en-US" sz="1350" kern="1200" dirty="0">
              <a:solidFill>
                <a:prstClr val="black"/>
              </a:solidFill>
              <a:ea typeface="+mn-ea"/>
              <a:cs typeface="+mn-cs"/>
            </a:endParaRPr>
          </a:p>
        </p:txBody>
      </p:sp>
      <p:sp>
        <p:nvSpPr>
          <p:cNvPr id="3" name="Title 2">
            <a:extLst>
              <a:ext uri="{FF2B5EF4-FFF2-40B4-BE49-F238E27FC236}">
                <a16:creationId xmlns:a16="http://schemas.microsoft.com/office/drawing/2014/main" id="{3133677F-0E6E-4F79-8D9C-E460A627050B}"/>
              </a:ext>
            </a:extLst>
          </p:cNvPr>
          <p:cNvSpPr>
            <a:spLocks noGrp="1"/>
          </p:cNvSpPr>
          <p:nvPr>
            <p:ph type="title"/>
          </p:nvPr>
        </p:nvSpPr>
        <p:spPr/>
        <p:txBody>
          <a:bodyPr/>
          <a:lstStyle/>
          <a:p>
            <a:r>
              <a:rPr lang="en-IN" dirty="0"/>
              <a:t>Our Differentiators</a:t>
            </a:r>
            <a:endParaRPr lang="en-US" dirty="0"/>
          </a:p>
        </p:txBody>
      </p:sp>
      <p:pic>
        <p:nvPicPr>
          <p:cNvPr id="2050" name="Picture 2">
            <a:extLst>
              <a:ext uri="{FF2B5EF4-FFF2-40B4-BE49-F238E27FC236}">
                <a16:creationId xmlns:a16="http://schemas.microsoft.com/office/drawing/2014/main" id="{A6A53CF4-6DC4-446B-8019-26D2FE9D1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465" y="2263395"/>
            <a:ext cx="391280" cy="39128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29B14E05-4817-4F41-8938-CB98EEEFD1F4}"/>
              </a:ext>
            </a:extLst>
          </p:cNvPr>
          <p:cNvGrpSpPr/>
          <p:nvPr/>
        </p:nvGrpSpPr>
        <p:grpSpPr>
          <a:xfrm>
            <a:off x="678287" y="3069585"/>
            <a:ext cx="2038349" cy="707886"/>
            <a:chOff x="585066" y="4322832"/>
            <a:chExt cx="2717799" cy="943848"/>
          </a:xfrm>
        </p:grpSpPr>
        <p:sp>
          <p:nvSpPr>
            <p:cNvPr id="4" name="TextBox 3">
              <a:extLst>
                <a:ext uri="{FF2B5EF4-FFF2-40B4-BE49-F238E27FC236}">
                  <a16:creationId xmlns:a16="http://schemas.microsoft.com/office/drawing/2014/main" id="{26046F3C-67D5-413D-BDA7-7ED3A0646112}"/>
                </a:ext>
              </a:extLst>
            </p:cNvPr>
            <p:cNvSpPr txBox="1"/>
            <p:nvPr/>
          </p:nvSpPr>
          <p:spPr>
            <a:xfrm>
              <a:off x="797791" y="4322832"/>
              <a:ext cx="2505074" cy="943848"/>
            </a:xfrm>
            <a:prstGeom prst="rect">
              <a:avLst/>
            </a:prstGeom>
            <a:noFill/>
          </p:spPr>
          <p:txBody>
            <a:bodyPr wrap="square" rtlCol="0">
              <a:spAutoFit/>
            </a:bodyPr>
            <a:lstStyle/>
            <a:p>
              <a:pPr defTabSz="685800">
                <a:buClrTx/>
              </a:pPr>
              <a:r>
                <a:rPr lang="en-IN" sz="1000" kern="1200" dirty="0">
                  <a:solidFill>
                    <a:prstClr val="black"/>
                  </a:solidFill>
                  <a:ea typeface="+mn-ea"/>
                  <a:cs typeface="+mn-cs"/>
                </a:rPr>
                <a:t>Superficial Endorsements</a:t>
              </a:r>
              <a:endParaRPr lang="en-AS" sz="1000" kern="1200" dirty="0">
                <a:solidFill>
                  <a:prstClr val="black"/>
                </a:solidFill>
                <a:ea typeface="+mn-ea"/>
                <a:cs typeface="+mn-cs"/>
              </a:endParaRPr>
            </a:p>
            <a:p>
              <a:pPr defTabSz="685800">
                <a:buClrTx/>
              </a:pPr>
              <a:br>
                <a:rPr lang="en-AS" sz="1000" kern="1200" dirty="0">
                  <a:solidFill>
                    <a:prstClr val="black"/>
                  </a:solidFill>
                  <a:ea typeface="+mn-ea"/>
                  <a:cs typeface="+mn-cs"/>
                </a:rPr>
              </a:br>
              <a:r>
                <a:rPr lang="en-IN" sz="1000" kern="1200" dirty="0">
                  <a:solidFill>
                    <a:prstClr val="black"/>
                  </a:solidFill>
                  <a:ea typeface="+mn-ea"/>
                  <a:cs typeface="+mn-cs"/>
                </a:rPr>
                <a:t>Lack of quality connections and knowledge</a:t>
              </a:r>
              <a:endParaRPr lang="en-US" sz="1000" kern="1200" dirty="0">
                <a:solidFill>
                  <a:prstClr val="black"/>
                </a:solidFill>
                <a:ea typeface="+mn-ea"/>
                <a:cs typeface="+mn-cs"/>
              </a:endParaRPr>
            </a:p>
          </p:txBody>
        </p:sp>
        <p:pic>
          <p:nvPicPr>
            <p:cNvPr id="6" name="Graphic 5" descr="Close">
              <a:extLst>
                <a:ext uri="{FF2B5EF4-FFF2-40B4-BE49-F238E27FC236}">
                  <a16:creationId xmlns:a16="http://schemas.microsoft.com/office/drawing/2014/main" id="{F30D4146-C39A-47F9-B1A0-F594AD0734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066" y="4369101"/>
              <a:ext cx="212725" cy="212725"/>
            </a:xfrm>
            <a:prstGeom prst="rect">
              <a:avLst/>
            </a:prstGeom>
          </p:spPr>
        </p:pic>
        <p:pic>
          <p:nvPicPr>
            <p:cNvPr id="10" name="Graphic 9" descr="Close">
              <a:extLst>
                <a:ext uri="{FF2B5EF4-FFF2-40B4-BE49-F238E27FC236}">
                  <a16:creationId xmlns:a16="http://schemas.microsoft.com/office/drawing/2014/main" id="{F24717CD-92BE-4AC9-A998-179C2F7FED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066" y="4891079"/>
              <a:ext cx="212725" cy="212725"/>
            </a:xfrm>
            <a:prstGeom prst="rect">
              <a:avLst/>
            </a:prstGeom>
          </p:spPr>
        </p:pic>
      </p:grpSp>
      <p:pic>
        <p:nvPicPr>
          <p:cNvPr id="2054" name="Picture 6" descr="Facebook logo and symbol, meaning, history, PNG">
            <a:extLst>
              <a:ext uri="{FF2B5EF4-FFF2-40B4-BE49-F238E27FC236}">
                <a16:creationId xmlns:a16="http://schemas.microsoft.com/office/drawing/2014/main" id="{22F68FB2-2CC8-4372-91AF-620162A350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2220" y="2189051"/>
            <a:ext cx="858315" cy="536447"/>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7ACA123A-EDFC-4884-B11A-3E361814BAFD}"/>
              </a:ext>
            </a:extLst>
          </p:cNvPr>
          <p:cNvGrpSpPr/>
          <p:nvPr/>
        </p:nvGrpSpPr>
        <p:grpSpPr>
          <a:xfrm>
            <a:off x="3450062" y="3069584"/>
            <a:ext cx="2433203" cy="861774"/>
            <a:chOff x="4280767" y="4322831"/>
            <a:chExt cx="3244270" cy="1149032"/>
          </a:xfrm>
        </p:grpSpPr>
        <p:sp>
          <p:nvSpPr>
            <p:cNvPr id="7" name="TextBox 6">
              <a:extLst>
                <a:ext uri="{FF2B5EF4-FFF2-40B4-BE49-F238E27FC236}">
                  <a16:creationId xmlns:a16="http://schemas.microsoft.com/office/drawing/2014/main" id="{999044A4-EEAB-4BEC-ADB6-9B562B7D85A4}"/>
                </a:ext>
              </a:extLst>
            </p:cNvPr>
            <p:cNvSpPr txBox="1"/>
            <p:nvPr/>
          </p:nvSpPr>
          <p:spPr>
            <a:xfrm>
              <a:off x="4581090" y="4322831"/>
              <a:ext cx="2943947" cy="1149032"/>
            </a:xfrm>
            <a:prstGeom prst="rect">
              <a:avLst/>
            </a:prstGeom>
            <a:noFill/>
          </p:spPr>
          <p:txBody>
            <a:bodyPr wrap="square" rtlCol="0">
              <a:spAutoFit/>
            </a:bodyPr>
            <a:lstStyle/>
            <a:p>
              <a:pPr defTabSz="685800">
                <a:buClrTx/>
              </a:pPr>
              <a:r>
                <a:rPr lang="en-AS" sz="1000" kern="1200" dirty="0">
                  <a:solidFill>
                    <a:prstClr val="black"/>
                  </a:solidFill>
                  <a:ea typeface="+mn-ea"/>
                  <a:cs typeface="+mn-cs"/>
                </a:rPr>
                <a:t>Flexible, instant, 1-1 connections</a:t>
              </a:r>
              <a:r>
                <a:rPr lang="en-IN" sz="1000" kern="1200" dirty="0">
                  <a:solidFill>
                    <a:prstClr val="black"/>
                  </a:solidFill>
                  <a:ea typeface="+mn-ea"/>
                  <a:cs typeface="+mn-cs"/>
                </a:rPr>
                <a:t>; introvert and social anxiety friendly</a:t>
              </a:r>
              <a:endParaRPr lang="en-AS" sz="1000" kern="1200" dirty="0">
                <a:solidFill>
                  <a:prstClr val="black"/>
                </a:solidFill>
                <a:ea typeface="+mn-ea"/>
                <a:cs typeface="+mn-cs"/>
              </a:endParaRPr>
            </a:p>
            <a:p>
              <a:pPr defTabSz="685800">
                <a:buClrTx/>
              </a:pPr>
              <a:br>
                <a:rPr lang="en-AS" sz="1000" kern="1200" dirty="0">
                  <a:solidFill>
                    <a:prstClr val="black"/>
                  </a:solidFill>
                  <a:ea typeface="+mn-ea"/>
                  <a:cs typeface="+mn-cs"/>
                </a:rPr>
              </a:br>
              <a:r>
                <a:rPr lang="en-IN" sz="1000" kern="1200" dirty="0">
                  <a:solidFill>
                    <a:prstClr val="black"/>
                  </a:solidFill>
                  <a:ea typeface="+mn-ea"/>
                  <a:cs typeface="+mn-cs"/>
                </a:rPr>
                <a:t>Economical meetups with low-overhead to organize them</a:t>
              </a:r>
              <a:endParaRPr lang="en-US" sz="1000" kern="1200" dirty="0">
                <a:solidFill>
                  <a:prstClr val="black"/>
                </a:solidFill>
                <a:ea typeface="+mn-ea"/>
                <a:cs typeface="+mn-cs"/>
              </a:endParaRPr>
            </a:p>
          </p:txBody>
        </p:sp>
        <p:pic>
          <p:nvPicPr>
            <p:cNvPr id="13" name="Graphic 12" descr="Close">
              <a:extLst>
                <a:ext uri="{FF2B5EF4-FFF2-40B4-BE49-F238E27FC236}">
                  <a16:creationId xmlns:a16="http://schemas.microsoft.com/office/drawing/2014/main" id="{9DD4D71B-32C7-4C80-9F4A-EA6F0A1CB7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0767" y="4383313"/>
              <a:ext cx="212725" cy="212725"/>
            </a:xfrm>
            <a:prstGeom prst="rect">
              <a:avLst/>
            </a:prstGeom>
          </p:spPr>
        </p:pic>
        <p:pic>
          <p:nvPicPr>
            <p:cNvPr id="14" name="Graphic 13" descr="Close">
              <a:extLst>
                <a:ext uri="{FF2B5EF4-FFF2-40B4-BE49-F238E27FC236}">
                  <a16:creationId xmlns:a16="http://schemas.microsoft.com/office/drawing/2014/main" id="{9D43B900-0113-4CD3-A896-2716E181A1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0767" y="5026251"/>
              <a:ext cx="212725" cy="212725"/>
            </a:xfrm>
            <a:prstGeom prst="rect">
              <a:avLst/>
            </a:prstGeom>
          </p:spPr>
        </p:pic>
      </p:grpSp>
      <p:grpSp>
        <p:nvGrpSpPr>
          <p:cNvPr id="21" name="Group 20">
            <a:extLst>
              <a:ext uri="{FF2B5EF4-FFF2-40B4-BE49-F238E27FC236}">
                <a16:creationId xmlns:a16="http://schemas.microsoft.com/office/drawing/2014/main" id="{24FA8B42-FADA-4976-99C2-A331F628A7B8}"/>
              </a:ext>
            </a:extLst>
          </p:cNvPr>
          <p:cNvGrpSpPr/>
          <p:nvPr/>
        </p:nvGrpSpPr>
        <p:grpSpPr>
          <a:xfrm>
            <a:off x="6242407" y="3069581"/>
            <a:ext cx="1973048" cy="1015663"/>
            <a:chOff x="8003893" y="4322830"/>
            <a:chExt cx="2630730" cy="1354217"/>
          </a:xfrm>
        </p:grpSpPr>
        <p:sp>
          <p:nvSpPr>
            <p:cNvPr id="12" name="TextBox 11">
              <a:extLst>
                <a:ext uri="{FF2B5EF4-FFF2-40B4-BE49-F238E27FC236}">
                  <a16:creationId xmlns:a16="http://schemas.microsoft.com/office/drawing/2014/main" id="{B4F01F3B-2D28-41D0-888E-749AB6C7E57E}"/>
                </a:ext>
              </a:extLst>
            </p:cNvPr>
            <p:cNvSpPr txBox="1"/>
            <p:nvPr/>
          </p:nvSpPr>
          <p:spPr>
            <a:xfrm>
              <a:off x="8247520" y="4322830"/>
              <a:ext cx="2387103" cy="1354217"/>
            </a:xfrm>
            <a:prstGeom prst="rect">
              <a:avLst/>
            </a:prstGeom>
            <a:noFill/>
          </p:spPr>
          <p:txBody>
            <a:bodyPr wrap="square" rtlCol="0">
              <a:spAutoFit/>
            </a:bodyPr>
            <a:lstStyle/>
            <a:p>
              <a:pPr defTabSz="685800">
                <a:buClrTx/>
              </a:pPr>
              <a:r>
                <a:rPr lang="en-IN" sz="1000" kern="1200" dirty="0">
                  <a:solidFill>
                    <a:prstClr val="black"/>
                  </a:solidFill>
                  <a:ea typeface="+mn-ea"/>
                  <a:cs typeface="+mn-cs"/>
                </a:rPr>
                <a:t>Real-world connections based on location</a:t>
              </a:r>
              <a:endParaRPr lang="en-AS" sz="1000" kern="1200" dirty="0">
                <a:solidFill>
                  <a:prstClr val="black"/>
                </a:solidFill>
                <a:ea typeface="+mn-ea"/>
                <a:cs typeface="+mn-cs"/>
              </a:endParaRPr>
            </a:p>
            <a:p>
              <a:pPr defTabSz="685800">
                <a:buClrTx/>
              </a:pPr>
              <a:br>
                <a:rPr lang="en-AS" sz="1000" kern="1200" dirty="0">
                  <a:solidFill>
                    <a:prstClr val="black"/>
                  </a:solidFill>
                  <a:ea typeface="+mn-ea"/>
                  <a:cs typeface="+mn-cs"/>
                </a:rPr>
              </a:br>
              <a:r>
                <a:rPr lang="en-IN" sz="1000" kern="1200" dirty="0">
                  <a:solidFill>
                    <a:prstClr val="black"/>
                  </a:solidFill>
                  <a:ea typeface="+mn-ea"/>
                  <a:cs typeface="+mn-cs"/>
                </a:rPr>
                <a:t>Conversation-driven communities rather than content</a:t>
              </a:r>
              <a:endParaRPr lang="en-US" sz="1000" kern="1200" dirty="0">
                <a:solidFill>
                  <a:prstClr val="black"/>
                </a:solidFill>
                <a:ea typeface="+mn-ea"/>
                <a:cs typeface="+mn-cs"/>
              </a:endParaRPr>
            </a:p>
          </p:txBody>
        </p:sp>
        <p:pic>
          <p:nvPicPr>
            <p:cNvPr id="15" name="Graphic 14" descr="Close">
              <a:extLst>
                <a:ext uri="{FF2B5EF4-FFF2-40B4-BE49-F238E27FC236}">
                  <a16:creationId xmlns:a16="http://schemas.microsoft.com/office/drawing/2014/main" id="{CA9E3227-AAD3-4EF4-B70C-CCDA5D4FCF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03893" y="4383313"/>
              <a:ext cx="212725" cy="212725"/>
            </a:xfrm>
            <a:prstGeom prst="rect">
              <a:avLst/>
            </a:prstGeom>
          </p:spPr>
        </p:pic>
        <p:pic>
          <p:nvPicPr>
            <p:cNvPr id="16" name="Graphic 15" descr="Close">
              <a:extLst>
                <a:ext uri="{FF2B5EF4-FFF2-40B4-BE49-F238E27FC236}">
                  <a16:creationId xmlns:a16="http://schemas.microsoft.com/office/drawing/2014/main" id="{341B2CE7-BB83-4F30-8835-4058C3CDD4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03893" y="5026251"/>
              <a:ext cx="212725" cy="212725"/>
            </a:xfrm>
            <a:prstGeom prst="rect">
              <a:avLst/>
            </a:prstGeom>
          </p:spPr>
        </p:pic>
      </p:grpSp>
      <p:pic>
        <p:nvPicPr>
          <p:cNvPr id="11" name="Picture 10">
            <a:extLst>
              <a:ext uri="{FF2B5EF4-FFF2-40B4-BE49-F238E27FC236}">
                <a16:creationId xmlns:a16="http://schemas.microsoft.com/office/drawing/2014/main" id="{FC015E3C-19FA-49D8-A3B6-25DF257D4F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5971" y="2232132"/>
            <a:ext cx="452983" cy="452983"/>
          </a:xfrm>
          <a:prstGeom prst="rect">
            <a:avLst/>
          </a:prstGeom>
        </p:spPr>
      </p:pic>
      <p:cxnSp>
        <p:nvCxnSpPr>
          <p:cNvPr id="9" name="Straight Connector 8">
            <a:extLst>
              <a:ext uri="{FF2B5EF4-FFF2-40B4-BE49-F238E27FC236}">
                <a16:creationId xmlns:a16="http://schemas.microsoft.com/office/drawing/2014/main" id="{E50E5825-E59D-442F-B224-A712233A566A}"/>
              </a:ext>
            </a:extLst>
          </p:cNvPr>
          <p:cNvCxnSpPr>
            <a:cxnSpLocks/>
          </p:cNvCxnSpPr>
          <p:nvPr/>
        </p:nvCxnSpPr>
        <p:spPr>
          <a:xfrm>
            <a:off x="3021806" y="2035303"/>
            <a:ext cx="0" cy="2048123"/>
          </a:xfrm>
          <a:prstGeom prst="line">
            <a:avLst/>
          </a:prstGeom>
          <a:ln w="31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49FE89D-C9A1-4742-85E2-CAFC1523E15E}"/>
              </a:ext>
            </a:extLst>
          </p:cNvPr>
          <p:cNvCxnSpPr>
            <a:cxnSpLocks/>
          </p:cNvCxnSpPr>
          <p:nvPr/>
        </p:nvCxnSpPr>
        <p:spPr>
          <a:xfrm>
            <a:off x="6007894" y="2035303"/>
            <a:ext cx="0" cy="2047663"/>
          </a:xfrm>
          <a:prstGeom prst="line">
            <a:avLst/>
          </a:prstGeom>
          <a:ln w="31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B1ECEC53-6FF0-486D-B506-49BC247A5B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0406" y="4324869"/>
            <a:ext cx="591129" cy="591129"/>
          </a:xfrm>
          <a:prstGeom prst="rect">
            <a:avLst/>
          </a:prstGeom>
        </p:spPr>
      </p:pic>
      <p:pic>
        <p:nvPicPr>
          <p:cNvPr id="33" name="Picture 32">
            <a:extLst>
              <a:ext uri="{FF2B5EF4-FFF2-40B4-BE49-F238E27FC236}">
                <a16:creationId xmlns:a16="http://schemas.microsoft.com/office/drawing/2014/main" id="{A846FC6C-E1D8-4C4C-92AA-6BCD2F8F4F49}"/>
              </a:ext>
            </a:extLst>
          </p:cNvPr>
          <p:cNvPicPr>
            <a:picLocks noChangeAspect="1"/>
          </p:cNvPicPr>
          <p:nvPr/>
        </p:nvPicPr>
        <p:blipFill>
          <a:blip r:embed="rId9"/>
          <a:stretch>
            <a:fillRect/>
          </a:stretch>
        </p:blipFill>
        <p:spPr>
          <a:xfrm>
            <a:off x="4072600" y="4366578"/>
            <a:ext cx="1306805" cy="507711"/>
          </a:xfrm>
          <a:prstGeom prst="rect">
            <a:avLst/>
          </a:prstGeom>
        </p:spPr>
      </p:pic>
      <p:sp>
        <p:nvSpPr>
          <p:cNvPr id="30" name="TextBox 29">
            <a:extLst>
              <a:ext uri="{FF2B5EF4-FFF2-40B4-BE49-F238E27FC236}">
                <a16:creationId xmlns:a16="http://schemas.microsoft.com/office/drawing/2014/main" id="{B1B6A8FA-92C5-41B8-B499-75768BC14D0E}"/>
              </a:ext>
            </a:extLst>
          </p:cNvPr>
          <p:cNvSpPr txBox="1"/>
          <p:nvPr/>
        </p:nvSpPr>
        <p:spPr>
          <a:xfrm>
            <a:off x="2962811" y="1756174"/>
            <a:ext cx="3218378" cy="307777"/>
          </a:xfrm>
          <a:prstGeom prst="rect">
            <a:avLst/>
          </a:prstGeom>
          <a:noFill/>
        </p:spPr>
        <p:txBody>
          <a:bodyPr wrap="square" rtlCol="0">
            <a:spAutoFit/>
          </a:bodyPr>
          <a:lstStyle/>
          <a:p>
            <a:pPr algn="ctr" defTabSz="685800">
              <a:buClrTx/>
            </a:pPr>
            <a:r>
              <a:rPr lang="en-IN" b="1" kern="1200" dirty="0">
                <a:solidFill>
                  <a:prstClr val="black"/>
                </a:solidFill>
                <a:ea typeface="+mn-ea"/>
                <a:cs typeface="+mn-cs"/>
              </a:rPr>
              <a:t>What are they lacking?</a:t>
            </a:r>
            <a:endParaRPr lang="en-US" b="1" kern="1200" dirty="0">
              <a:solidFill>
                <a:prstClr val="black"/>
              </a:solidFill>
              <a:ea typeface="+mn-ea"/>
              <a:cs typeface="+mn-cs"/>
            </a:endParaRPr>
          </a:p>
        </p:txBody>
      </p:sp>
      <p:sp>
        <p:nvSpPr>
          <p:cNvPr id="31" name="TextBox 30">
            <a:extLst>
              <a:ext uri="{FF2B5EF4-FFF2-40B4-BE49-F238E27FC236}">
                <a16:creationId xmlns:a16="http://schemas.microsoft.com/office/drawing/2014/main" id="{02269A12-6572-462D-98AC-4A02B1579521}"/>
              </a:ext>
            </a:extLst>
          </p:cNvPr>
          <p:cNvSpPr txBox="1"/>
          <p:nvPr/>
        </p:nvSpPr>
        <p:spPr>
          <a:xfrm>
            <a:off x="1590749" y="1325287"/>
            <a:ext cx="5825790" cy="430887"/>
          </a:xfrm>
          <a:prstGeom prst="rect">
            <a:avLst/>
          </a:prstGeom>
          <a:noFill/>
        </p:spPr>
        <p:txBody>
          <a:bodyPr wrap="square" rtlCol="0">
            <a:spAutoFit/>
          </a:bodyPr>
          <a:lstStyle/>
          <a:p>
            <a:pPr algn="ctr" defTabSz="685800">
              <a:buClrTx/>
            </a:pPr>
            <a:r>
              <a:rPr lang="en-IN" sz="1050" i="1" kern="1200" dirty="0">
                <a:solidFill>
                  <a:prstClr val="black"/>
                </a:solidFill>
                <a:ea typeface="+mn-ea"/>
                <a:cs typeface="+mn-cs"/>
              </a:rPr>
              <a:t>Our predecessors have done good work too…</a:t>
            </a:r>
            <a:br>
              <a:rPr lang="en-IN" sz="1100" kern="1200" dirty="0">
                <a:solidFill>
                  <a:prstClr val="black"/>
                </a:solidFill>
                <a:ea typeface="+mn-ea"/>
                <a:cs typeface="+mn-cs"/>
              </a:rPr>
            </a:br>
            <a:r>
              <a:rPr lang="en-IN" sz="1100" kern="1200" dirty="0" err="1">
                <a:solidFill>
                  <a:prstClr val="black"/>
                </a:solidFill>
                <a:ea typeface="+mn-ea"/>
                <a:cs typeface="+mn-cs"/>
              </a:rPr>
              <a:t>Peeko</a:t>
            </a:r>
            <a:r>
              <a:rPr lang="en-IN" sz="1100" kern="1200" dirty="0">
                <a:solidFill>
                  <a:prstClr val="black"/>
                </a:solidFill>
                <a:ea typeface="+mn-ea"/>
                <a:cs typeface="+mn-cs"/>
              </a:rPr>
              <a:t> = Good parts of LinkedIn, Meetup, Facebook + Solutions to problems they have</a:t>
            </a:r>
            <a:endParaRPr lang="en-US" sz="1100" kern="1200" dirty="0">
              <a:solidFill>
                <a:prstClr val="black"/>
              </a:solidFill>
              <a:ea typeface="+mn-ea"/>
              <a:cs typeface="+mn-cs"/>
            </a:endParaRPr>
          </a:p>
        </p:txBody>
      </p:sp>
    </p:spTree>
    <p:extLst>
      <p:ext uri="{BB962C8B-B14F-4D97-AF65-F5344CB8AC3E}">
        <p14:creationId xmlns:p14="http://schemas.microsoft.com/office/powerpoint/2010/main" val="172296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75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750"/>
                                        <p:tgtEl>
                                          <p:spTgt spid="1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75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750"/>
                                        <p:tgtEl>
                                          <p:spTgt spid="2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054"/>
                                        </p:tgtEl>
                                        <p:attrNameLst>
                                          <p:attrName>style.visibility</p:attrName>
                                        </p:attrNameLst>
                                      </p:cBhvr>
                                      <p:to>
                                        <p:strVal val="visible"/>
                                      </p:to>
                                    </p:set>
                                    <p:animEffect transition="in" filter="fade">
                                      <p:cBhvr>
                                        <p:cTn id="21" dur="750"/>
                                        <p:tgtEl>
                                          <p:spTgt spid="2054"/>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75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57E001-A42E-408B-B089-0289EB0452A3}"/>
              </a:ext>
            </a:extLst>
          </p:cNvPr>
          <p:cNvSpPr>
            <a:spLocks noGrp="1"/>
          </p:cNvSpPr>
          <p:nvPr>
            <p:ph type="sldNum" sz="quarter" idx="12"/>
          </p:nvPr>
        </p:nvSpPr>
        <p:spPr>
          <a:xfrm>
            <a:off x="8103268" y="4362615"/>
            <a:ext cx="412082" cy="273844"/>
          </a:xfrm>
        </p:spPr>
        <p:txBody>
          <a:bodyPr/>
          <a:lstStyle/>
          <a:p>
            <a:pPr defTabSz="685800">
              <a:buClrTx/>
            </a:pPr>
            <a:fld id="{D495E168-DA5E-4888-8D8A-92B118324C14}" type="slidenum">
              <a:rPr lang="ru-RU" kern="1200">
                <a:solidFill>
                  <a:prstClr val="white"/>
                </a:solidFill>
                <a:ea typeface="+mn-ea"/>
                <a:cs typeface="+mn-cs"/>
              </a:rPr>
              <a:pPr defTabSz="685800">
                <a:buClrTx/>
              </a:pPr>
              <a:t>17</a:t>
            </a:fld>
            <a:endParaRPr lang="ru-RU" kern="1200" dirty="0">
              <a:solidFill>
                <a:prstClr val="white"/>
              </a:solidFill>
              <a:ea typeface="+mn-ea"/>
              <a:cs typeface="+mn-cs"/>
            </a:endParaRPr>
          </a:p>
        </p:txBody>
      </p:sp>
      <p:sp>
        <p:nvSpPr>
          <p:cNvPr id="3" name="Title 2">
            <a:extLst>
              <a:ext uri="{FF2B5EF4-FFF2-40B4-BE49-F238E27FC236}">
                <a16:creationId xmlns:a16="http://schemas.microsoft.com/office/drawing/2014/main" id="{1A57C21E-D246-4B92-8F3C-685B8A331FFF}"/>
              </a:ext>
            </a:extLst>
          </p:cNvPr>
          <p:cNvSpPr>
            <a:spLocks noGrp="1"/>
          </p:cNvSpPr>
          <p:nvPr>
            <p:ph type="title"/>
          </p:nvPr>
        </p:nvSpPr>
        <p:spPr/>
        <p:txBody>
          <a:bodyPr/>
          <a:lstStyle/>
          <a:p>
            <a:r>
              <a:rPr lang="en-IN" dirty="0"/>
              <a:t>Potential Market Size and Revenue</a:t>
            </a:r>
            <a:endParaRPr lang="en-US" dirty="0"/>
          </a:p>
        </p:txBody>
      </p:sp>
      <p:graphicFrame>
        <p:nvGraphicFramePr>
          <p:cNvPr id="7" name="Chart 6">
            <a:extLst>
              <a:ext uri="{FF2B5EF4-FFF2-40B4-BE49-F238E27FC236}">
                <a16:creationId xmlns:a16="http://schemas.microsoft.com/office/drawing/2014/main" id="{EBE90C47-EAB0-462B-ABC9-92CF2156380E}"/>
              </a:ext>
            </a:extLst>
          </p:cNvPr>
          <p:cNvGraphicFramePr/>
          <p:nvPr/>
        </p:nvGraphicFramePr>
        <p:xfrm>
          <a:off x="770794" y="1869733"/>
          <a:ext cx="2205926" cy="2127269"/>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A091333D-2E2F-460B-B6EF-B04F70E76988}"/>
              </a:ext>
            </a:extLst>
          </p:cNvPr>
          <p:cNvSpPr txBox="1"/>
          <p:nvPr/>
        </p:nvSpPr>
        <p:spPr>
          <a:xfrm>
            <a:off x="770795" y="3911820"/>
            <a:ext cx="2362933" cy="507831"/>
          </a:xfrm>
          <a:prstGeom prst="rect">
            <a:avLst/>
          </a:prstGeom>
          <a:noFill/>
        </p:spPr>
        <p:txBody>
          <a:bodyPr wrap="square">
            <a:spAutoFit/>
          </a:bodyPr>
          <a:lstStyle/>
          <a:p>
            <a:pPr algn="ctr" defTabSz="685800">
              <a:buClrTx/>
            </a:pPr>
            <a:r>
              <a:rPr lang="en-AS" sz="1350" kern="1200" dirty="0">
                <a:solidFill>
                  <a:prstClr val="black"/>
                </a:solidFill>
                <a:ea typeface="+mn-ea"/>
                <a:cs typeface="+mn-cs"/>
              </a:rPr>
              <a:t>49 Million Users</a:t>
            </a:r>
            <a:r>
              <a:rPr lang="en-AS" sz="1350" kern="1200" baseline="30000" dirty="0">
                <a:solidFill>
                  <a:prstClr val="black"/>
                </a:solidFill>
                <a:ea typeface="+mn-ea"/>
                <a:cs typeface="+mn-cs"/>
              </a:rPr>
              <a:t>7</a:t>
            </a:r>
            <a:br>
              <a:rPr lang="en-AS" sz="1350" kern="1200" dirty="0">
                <a:solidFill>
                  <a:prstClr val="black"/>
                </a:solidFill>
                <a:ea typeface="+mn-ea"/>
                <a:cs typeface="+mn-cs"/>
              </a:rPr>
            </a:br>
            <a:r>
              <a:rPr lang="en-AS" sz="1350" kern="1200" dirty="0">
                <a:solidFill>
                  <a:prstClr val="black"/>
                </a:solidFill>
                <a:ea typeface="+mn-ea"/>
                <a:cs typeface="+mn-cs"/>
              </a:rPr>
              <a:t>2.87 Monthly Views</a:t>
            </a:r>
            <a:r>
              <a:rPr lang="en-AS" sz="1350" kern="1200" baseline="30000" dirty="0">
                <a:solidFill>
                  <a:prstClr val="black"/>
                </a:solidFill>
                <a:ea typeface="+mn-ea"/>
                <a:cs typeface="+mn-cs"/>
              </a:rPr>
              <a:t>7</a:t>
            </a:r>
            <a:endParaRPr lang="en-US" sz="1350" kern="1200" dirty="0">
              <a:solidFill>
                <a:prstClr val="black"/>
              </a:solidFill>
              <a:ea typeface="+mn-ea"/>
              <a:cs typeface="+mn-cs"/>
            </a:endParaRPr>
          </a:p>
        </p:txBody>
      </p:sp>
      <p:cxnSp>
        <p:nvCxnSpPr>
          <p:cNvPr id="13" name="Straight Connector 12">
            <a:extLst>
              <a:ext uri="{FF2B5EF4-FFF2-40B4-BE49-F238E27FC236}">
                <a16:creationId xmlns:a16="http://schemas.microsoft.com/office/drawing/2014/main" id="{1BACA7FC-17F5-40F4-8814-EB1E19CCCD1E}"/>
              </a:ext>
            </a:extLst>
          </p:cNvPr>
          <p:cNvCxnSpPr>
            <a:cxnSpLocks/>
            <a:endCxn id="26" idx="1"/>
          </p:cNvCxnSpPr>
          <p:nvPr/>
        </p:nvCxnSpPr>
        <p:spPr>
          <a:xfrm>
            <a:off x="2746719" y="2899204"/>
            <a:ext cx="1328269" cy="6656"/>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377B3A0-8A3C-4858-A6BB-0A001CFFD8C9}"/>
              </a:ext>
            </a:extLst>
          </p:cNvPr>
          <p:cNvSpPr txBox="1"/>
          <p:nvPr/>
        </p:nvSpPr>
        <p:spPr>
          <a:xfrm>
            <a:off x="3775048" y="4447708"/>
            <a:ext cx="2362933" cy="276999"/>
          </a:xfrm>
          <a:prstGeom prst="rect">
            <a:avLst/>
          </a:prstGeom>
          <a:noFill/>
        </p:spPr>
        <p:txBody>
          <a:bodyPr wrap="square">
            <a:spAutoFit/>
          </a:bodyPr>
          <a:lstStyle/>
          <a:p>
            <a:pPr algn="ctr" defTabSz="685800">
              <a:buClrTx/>
            </a:pPr>
            <a:r>
              <a:rPr lang="en-AS" sz="1200" kern="1200" dirty="0">
                <a:solidFill>
                  <a:prstClr val="black"/>
                </a:solidFill>
                <a:ea typeface="+mn-ea"/>
                <a:cs typeface="+mn-cs"/>
              </a:rPr>
              <a:t>~30% of Current Market</a:t>
            </a:r>
            <a:endParaRPr lang="en-US" sz="1200" kern="1200" dirty="0">
              <a:solidFill>
                <a:prstClr val="black"/>
              </a:solidFill>
              <a:ea typeface="+mn-ea"/>
              <a:cs typeface="+mn-cs"/>
            </a:endParaRPr>
          </a:p>
        </p:txBody>
      </p:sp>
      <p:pic>
        <p:nvPicPr>
          <p:cNvPr id="23" name="Picture 22">
            <a:extLst>
              <a:ext uri="{FF2B5EF4-FFF2-40B4-BE49-F238E27FC236}">
                <a16:creationId xmlns:a16="http://schemas.microsoft.com/office/drawing/2014/main" id="{FDD142A5-6B95-444B-908A-34C8FEBB17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4096" y="2584741"/>
            <a:ext cx="697253" cy="697253"/>
          </a:xfrm>
          <a:prstGeom prst="rect">
            <a:avLst/>
          </a:prstGeom>
        </p:spPr>
      </p:pic>
      <p:sp>
        <p:nvSpPr>
          <p:cNvPr id="26" name="Left Bracket 25">
            <a:extLst>
              <a:ext uri="{FF2B5EF4-FFF2-40B4-BE49-F238E27FC236}">
                <a16:creationId xmlns:a16="http://schemas.microsoft.com/office/drawing/2014/main" id="{8F154065-A3FE-4E5B-B83A-219A5F9153E4}"/>
              </a:ext>
            </a:extLst>
          </p:cNvPr>
          <p:cNvSpPr/>
          <p:nvPr/>
        </p:nvSpPr>
        <p:spPr>
          <a:xfrm>
            <a:off x="4074988" y="2004651"/>
            <a:ext cx="344252" cy="1802419"/>
          </a:xfrm>
          <a:prstGeom prst="leftBracket">
            <a:avLst/>
          </a:prstGeom>
          <a:ln w="3175"/>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en-US" sz="1350" kern="1200">
              <a:solidFill>
                <a:prstClr val="black"/>
              </a:solidFill>
              <a:latin typeface="Arial"/>
            </a:endParaRPr>
          </a:p>
        </p:txBody>
      </p:sp>
      <p:sp>
        <p:nvSpPr>
          <p:cNvPr id="29" name="Oval 28">
            <a:extLst>
              <a:ext uri="{FF2B5EF4-FFF2-40B4-BE49-F238E27FC236}">
                <a16:creationId xmlns:a16="http://schemas.microsoft.com/office/drawing/2014/main" id="{2578ADC1-291E-49F3-883E-3FF6532F6D01}"/>
              </a:ext>
            </a:extLst>
          </p:cNvPr>
          <p:cNvSpPr/>
          <p:nvPr/>
        </p:nvSpPr>
        <p:spPr>
          <a:xfrm>
            <a:off x="4419239" y="1459501"/>
            <a:ext cx="1097280" cy="1097280"/>
          </a:xfrm>
          <a:prstGeom prst="ellipse">
            <a:avLst/>
          </a:prstGeom>
          <a:gradFill flip="none" rotWithShape="1">
            <a:gsLst>
              <a:gs pos="100000">
                <a:schemeClr val="accent1"/>
              </a:gs>
              <a:gs pos="100000">
                <a:schemeClr val="accent3"/>
              </a:gs>
            </a:gsLst>
            <a:lin ang="0" scaled="1"/>
            <a:tileRect/>
          </a:gradFill>
          <a:ln w="12700" cap="flat">
            <a:noFill/>
            <a:prstDash val="solid"/>
            <a:miter/>
          </a:ln>
        </p:spPr>
        <p:txBody>
          <a:bodyPr lIns="0" rIns="0" rtlCol="0" anchor="ctr"/>
          <a:lstStyle/>
          <a:p>
            <a:pPr algn="ctr" defTabSz="685800">
              <a:buClrTx/>
            </a:pPr>
            <a:r>
              <a:rPr lang="en-AS" sz="1050" b="1" kern="1200" dirty="0">
                <a:solidFill>
                  <a:srgbClr val="FFFFFF"/>
                </a:solidFill>
                <a:ea typeface="+mn-ea"/>
                <a:cs typeface="+mn-cs"/>
              </a:rPr>
              <a:t>~15 Million</a:t>
            </a:r>
            <a:br>
              <a:rPr lang="en-AS" sz="1050" b="1" kern="1200" dirty="0">
                <a:solidFill>
                  <a:srgbClr val="FFFFFF"/>
                </a:solidFill>
                <a:ea typeface="+mn-ea"/>
                <a:cs typeface="+mn-cs"/>
              </a:rPr>
            </a:br>
            <a:r>
              <a:rPr lang="en-AS" sz="1050" b="1" kern="1200" dirty="0">
                <a:solidFill>
                  <a:srgbClr val="FFFFFF"/>
                </a:solidFill>
                <a:ea typeface="+mn-ea"/>
                <a:cs typeface="+mn-cs"/>
              </a:rPr>
              <a:t>Users</a:t>
            </a:r>
            <a:endParaRPr lang="en-US" sz="1050" b="1" kern="1200" dirty="0">
              <a:solidFill>
                <a:srgbClr val="FFFFFF"/>
              </a:solidFill>
              <a:ea typeface="+mn-ea"/>
              <a:cs typeface="+mn-cs"/>
            </a:endParaRPr>
          </a:p>
        </p:txBody>
      </p:sp>
      <p:sp>
        <p:nvSpPr>
          <p:cNvPr id="30" name="Oval 29">
            <a:extLst>
              <a:ext uri="{FF2B5EF4-FFF2-40B4-BE49-F238E27FC236}">
                <a16:creationId xmlns:a16="http://schemas.microsoft.com/office/drawing/2014/main" id="{67069E83-51DD-48AF-832A-2F4FEF672152}"/>
              </a:ext>
            </a:extLst>
          </p:cNvPr>
          <p:cNvSpPr/>
          <p:nvPr/>
        </p:nvSpPr>
        <p:spPr>
          <a:xfrm>
            <a:off x="4407875" y="3254939"/>
            <a:ext cx="1097280" cy="1097280"/>
          </a:xfrm>
          <a:prstGeom prst="ellipse">
            <a:avLst/>
          </a:prstGeom>
          <a:gradFill flip="none" rotWithShape="1">
            <a:gsLst>
              <a:gs pos="100000">
                <a:schemeClr val="accent1"/>
              </a:gs>
              <a:gs pos="100000">
                <a:schemeClr val="accent3"/>
              </a:gs>
            </a:gsLst>
            <a:lin ang="0" scaled="1"/>
            <a:tileRect/>
          </a:gradFill>
          <a:ln w="12700" cap="flat">
            <a:noFill/>
            <a:prstDash val="solid"/>
            <a:miter/>
          </a:ln>
        </p:spPr>
        <p:txBody>
          <a:bodyPr wrap="none" lIns="0" tIns="0" rIns="0" bIns="0" rtlCol="0" anchor="ctr"/>
          <a:lstStyle/>
          <a:p>
            <a:pPr algn="ctr" defTabSz="685800">
              <a:buClrTx/>
            </a:pPr>
            <a:r>
              <a:rPr lang="en-AS" sz="1050" b="1" kern="1200" dirty="0">
                <a:solidFill>
                  <a:srgbClr val="FFFFFF"/>
                </a:solidFill>
                <a:ea typeface="+mn-ea"/>
                <a:cs typeface="+mn-cs"/>
              </a:rPr>
              <a:t>~900K</a:t>
            </a:r>
            <a:br>
              <a:rPr lang="en-AS" sz="1050" b="1" kern="1200" dirty="0">
                <a:solidFill>
                  <a:srgbClr val="FFFFFF"/>
                </a:solidFill>
                <a:ea typeface="+mn-ea"/>
                <a:cs typeface="+mn-cs"/>
              </a:rPr>
            </a:br>
            <a:r>
              <a:rPr lang="en-AS" sz="1050" b="1" kern="1200" dirty="0">
                <a:solidFill>
                  <a:srgbClr val="FFFFFF"/>
                </a:solidFill>
                <a:ea typeface="+mn-ea"/>
                <a:cs typeface="+mn-cs"/>
              </a:rPr>
              <a:t>Monthly Views</a:t>
            </a:r>
            <a:endParaRPr lang="en-US" sz="1050" b="1" kern="1200" dirty="0">
              <a:solidFill>
                <a:srgbClr val="FFFFFF"/>
              </a:solidFill>
              <a:ea typeface="+mn-ea"/>
              <a:cs typeface="+mn-cs"/>
            </a:endParaRPr>
          </a:p>
        </p:txBody>
      </p:sp>
      <p:pic>
        <p:nvPicPr>
          <p:cNvPr id="31" name="Picture 30">
            <a:extLst>
              <a:ext uri="{FF2B5EF4-FFF2-40B4-BE49-F238E27FC236}">
                <a16:creationId xmlns:a16="http://schemas.microsoft.com/office/drawing/2014/main" id="{15B34648-75B9-4F90-9190-7466F2FB4FB7}"/>
              </a:ext>
            </a:extLst>
          </p:cNvPr>
          <p:cNvPicPr>
            <a:picLocks noChangeAspect="1"/>
          </p:cNvPicPr>
          <p:nvPr/>
        </p:nvPicPr>
        <p:blipFill>
          <a:blip r:embed="rId5"/>
          <a:stretch>
            <a:fillRect/>
          </a:stretch>
        </p:blipFill>
        <p:spPr>
          <a:xfrm>
            <a:off x="4515510" y="2720077"/>
            <a:ext cx="956377" cy="371566"/>
          </a:xfrm>
          <a:prstGeom prst="rect">
            <a:avLst/>
          </a:prstGeom>
        </p:spPr>
      </p:pic>
      <p:sp>
        <p:nvSpPr>
          <p:cNvPr id="32" name="TextBox 31">
            <a:extLst>
              <a:ext uri="{FF2B5EF4-FFF2-40B4-BE49-F238E27FC236}">
                <a16:creationId xmlns:a16="http://schemas.microsoft.com/office/drawing/2014/main" id="{D616E327-517D-4B3D-9C1D-2C9E4D4265B0}"/>
              </a:ext>
            </a:extLst>
          </p:cNvPr>
          <p:cNvSpPr txBox="1"/>
          <p:nvPr/>
        </p:nvSpPr>
        <p:spPr>
          <a:xfrm>
            <a:off x="6742585" y="4859767"/>
            <a:ext cx="2223762" cy="219291"/>
          </a:xfrm>
          <a:prstGeom prst="rect">
            <a:avLst/>
          </a:prstGeom>
          <a:noFill/>
        </p:spPr>
        <p:txBody>
          <a:bodyPr wrap="square" rtlCol="0">
            <a:spAutoFit/>
          </a:bodyPr>
          <a:lstStyle/>
          <a:p>
            <a:pPr algn="ctr" defTabSz="685800">
              <a:buClrTx/>
            </a:pPr>
            <a:r>
              <a:rPr lang="en-AS" sz="825" i="1" kern="1200" dirty="0">
                <a:solidFill>
                  <a:prstClr val="black"/>
                </a:solidFill>
                <a:ea typeface="+mn-ea"/>
                <a:cs typeface="+mn-cs"/>
              </a:rPr>
              <a:t>Sources available in Appendix</a:t>
            </a:r>
            <a:endParaRPr lang="en-US" sz="900" i="1" kern="1200" dirty="0">
              <a:solidFill>
                <a:prstClr val="black"/>
              </a:solidFill>
              <a:ea typeface="+mn-ea"/>
              <a:cs typeface="+mn-cs"/>
            </a:endParaRPr>
          </a:p>
        </p:txBody>
      </p:sp>
      <p:sp>
        <p:nvSpPr>
          <p:cNvPr id="33" name="Title 2">
            <a:extLst>
              <a:ext uri="{FF2B5EF4-FFF2-40B4-BE49-F238E27FC236}">
                <a16:creationId xmlns:a16="http://schemas.microsoft.com/office/drawing/2014/main" id="{76703867-6983-4561-8D48-EEEB2E74AC5D}"/>
              </a:ext>
            </a:extLst>
          </p:cNvPr>
          <p:cNvSpPr txBox="1">
            <a:spLocks/>
          </p:cNvSpPr>
          <p:nvPr/>
        </p:nvSpPr>
        <p:spPr>
          <a:xfrm>
            <a:off x="6574675" y="2456920"/>
            <a:ext cx="1683727" cy="709124"/>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pPr algn="ctr" defTabSz="685800">
              <a:buClrTx/>
            </a:pPr>
            <a:r>
              <a:rPr lang="en-AS" sz="3000" dirty="0">
                <a:gradFill>
                  <a:gsLst>
                    <a:gs pos="0">
                      <a:srgbClr val="1CADE4"/>
                    </a:gs>
                    <a:gs pos="100000">
                      <a:srgbClr val="27CED7"/>
                    </a:gs>
                  </a:gsLst>
                  <a:lin ang="0" scaled="1"/>
                </a:gradFill>
                <a:latin typeface="Century Gothic"/>
              </a:rPr>
              <a:t>$150k</a:t>
            </a:r>
            <a:endParaRPr lang="en-US" sz="3000" dirty="0">
              <a:gradFill>
                <a:gsLst>
                  <a:gs pos="0">
                    <a:srgbClr val="1CADE4"/>
                  </a:gs>
                  <a:gs pos="100000">
                    <a:srgbClr val="27CED7"/>
                  </a:gs>
                </a:gsLst>
                <a:lin ang="0" scaled="1"/>
              </a:gradFill>
              <a:latin typeface="Century Gothic"/>
            </a:endParaRPr>
          </a:p>
        </p:txBody>
      </p:sp>
      <p:sp>
        <p:nvSpPr>
          <p:cNvPr id="34" name="TextBox 33">
            <a:extLst>
              <a:ext uri="{FF2B5EF4-FFF2-40B4-BE49-F238E27FC236}">
                <a16:creationId xmlns:a16="http://schemas.microsoft.com/office/drawing/2014/main" id="{FFD8280A-E3AF-428D-BF22-0F163A819657}"/>
              </a:ext>
            </a:extLst>
          </p:cNvPr>
          <p:cNvSpPr txBox="1"/>
          <p:nvPr/>
        </p:nvSpPr>
        <p:spPr>
          <a:xfrm>
            <a:off x="6451057" y="3066679"/>
            <a:ext cx="1975926" cy="276999"/>
          </a:xfrm>
          <a:prstGeom prst="rect">
            <a:avLst/>
          </a:prstGeom>
          <a:noFill/>
        </p:spPr>
        <p:txBody>
          <a:bodyPr wrap="none" rtlCol="0">
            <a:spAutoFit/>
          </a:bodyPr>
          <a:lstStyle/>
          <a:p>
            <a:pPr defTabSz="685800">
              <a:buClrTx/>
            </a:pPr>
            <a:r>
              <a:rPr lang="en-AS" sz="1200" i="1" kern="1200" dirty="0">
                <a:solidFill>
                  <a:prstClr val="black"/>
                </a:solidFill>
                <a:ea typeface="+mn-ea"/>
                <a:cs typeface="+mn-cs"/>
              </a:rPr>
              <a:t>Annual AdSense Revenue</a:t>
            </a:r>
            <a:endParaRPr lang="en-US" sz="1200" i="1" kern="1200" dirty="0">
              <a:solidFill>
                <a:prstClr val="black"/>
              </a:solidFill>
              <a:ea typeface="+mn-ea"/>
              <a:cs typeface="+mn-cs"/>
            </a:endParaRPr>
          </a:p>
        </p:txBody>
      </p:sp>
      <p:sp>
        <p:nvSpPr>
          <p:cNvPr id="35" name="TextBox 34">
            <a:extLst>
              <a:ext uri="{FF2B5EF4-FFF2-40B4-BE49-F238E27FC236}">
                <a16:creationId xmlns:a16="http://schemas.microsoft.com/office/drawing/2014/main" id="{199CDF85-73A3-4C0D-B74A-E0624B543494}"/>
              </a:ext>
            </a:extLst>
          </p:cNvPr>
          <p:cNvSpPr txBox="1"/>
          <p:nvPr/>
        </p:nvSpPr>
        <p:spPr>
          <a:xfrm>
            <a:off x="4262924" y="4701623"/>
            <a:ext cx="1409909" cy="276999"/>
          </a:xfrm>
          <a:prstGeom prst="rect">
            <a:avLst/>
          </a:prstGeom>
          <a:noFill/>
        </p:spPr>
        <p:txBody>
          <a:bodyPr wrap="square">
            <a:spAutoFit/>
          </a:bodyPr>
          <a:lstStyle/>
          <a:p>
            <a:pPr algn="ctr" defTabSz="685800">
              <a:buClrTx/>
            </a:pPr>
            <a:r>
              <a:rPr lang="en-AS" sz="1200" kern="1200" dirty="0">
                <a:solidFill>
                  <a:prstClr val="black"/>
                </a:solidFill>
                <a:ea typeface="+mn-ea"/>
                <a:cs typeface="+mn-cs"/>
              </a:rPr>
              <a:t>(5 Year Target)</a:t>
            </a:r>
            <a:endParaRPr lang="en-US" sz="1200" kern="1200" dirty="0">
              <a:solidFill>
                <a:prstClr val="black"/>
              </a:solidFill>
              <a:ea typeface="+mn-ea"/>
              <a:cs typeface="+mn-cs"/>
            </a:endParaRPr>
          </a:p>
        </p:txBody>
      </p:sp>
    </p:spTree>
    <p:extLst>
      <p:ext uri="{BB962C8B-B14F-4D97-AF65-F5344CB8AC3E}">
        <p14:creationId xmlns:p14="http://schemas.microsoft.com/office/powerpoint/2010/main" val="5271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75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750"/>
                                        <p:tgtEl>
                                          <p:spTgt spid="9"/>
                                        </p:tgtEl>
                                      </p:cBhvr>
                                    </p:animEffect>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75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750"/>
                                        <p:tgtEl>
                                          <p:spTgt spid="2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75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75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75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75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750"/>
                                        <p:tgtEl>
                                          <p:spTgt spid="19"/>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50"/>
                                        <p:tgtEl>
                                          <p:spTgt spid="3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9" grpId="0"/>
      <p:bldP spid="19" grpId="0"/>
      <p:bldP spid="26" grpId="0" animBg="1"/>
      <p:bldP spid="29" grpId="0" animBg="1"/>
      <p:bldP spid="30" grpId="0" animBg="1"/>
      <p:bldP spid="33" grpId="0"/>
      <p:bldP spid="34"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9E53A6-D9CA-472E-A647-0862ADD3480A}"/>
              </a:ext>
            </a:extLst>
          </p:cNvPr>
          <p:cNvSpPr>
            <a:spLocks noGrp="1"/>
          </p:cNvSpPr>
          <p:nvPr>
            <p:ph type="sldNum" sz="quarter" idx="12"/>
          </p:nvPr>
        </p:nvSpPr>
        <p:spPr/>
        <p:txBody>
          <a:bodyPr/>
          <a:lstStyle/>
          <a:p>
            <a:pPr defTabSz="685800">
              <a:buClrTx/>
            </a:pPr>
            <a:fld id="{D495E168-DA5E-4888-8D8A-92B118324C14}" type="slidenum">
              <a:rPr lang="ru-RU" kern="1200">
                <a:solidFill>
                  <a:prstClr val="white"/>
                </a:solidFill>
                <a:ea typeface="+mn-ea"/>
                <a:cs typeface="+mn-cs"/>
              </a:rPr>
              <a:pPr defTabSz="685800">
                <a:buClrTx/>
              </a:pPr>
              <a:t>18</a:t>
            </a:fld>
            <a:endParaRPr lang="ru-RU" kern="1200" dirty="0">
              <a:solidFill>
                <a:prstClr val="white"/>
              </a:solidFill>
              <a:ea typeface="+mn-ea"/>
              <a:cs typeface="+mn-cs"/>
            </a:endParaRPr>
          </a:p>
        </p:txBody>
      </p:sp>
      <p:sp>
        <p:nvSpPr>
          <p:cNvPr id="5" name="Content Placeholder 4">
            <a:extLst>
              <a:ext uri="{FF2B5EF4-FFF2-40B4-BE49-F238E27FC236}">
                <a16:creationId xmlns:a16="http://schemas.microsoft.com/office/drawing/2014/main" id="{FB1B5946-8E5F-4284-9FC8-26532643A24C}"/>
              </a:ext>
            </a:extLst>
          </p:cNvPr>
          <p:cNvSpPr>
            <a:spLocks noGrp="1"/>
          </p:cNvSpPr>
          <p:nvPr>
            <p:ph idx="1"/>
          </p:nvPr>
        </p:nvSpPr>
        <p:spPr/>
        <p:txBody>
          <a:bodyPr>
            <a:normAutofit/>
          </a:bodyPr>
          <a:lstStyle/>
          <a:p>
            <a:r>
              <a:rPr lang="en-US" sz="1050" dirty="0">
                <a:hlinkClick r:id="rId2"/>
              </a:rPr>
              <a:t>https://www.thecut.com/2014/07/why-new-yorkers-should-small-talk-more.html</a:t>
            </a:r>
            <a:r>
              <a:rPr lang="en-AS" sz="1050" dirty="0"/>
              <a:t> </a:t>
            </a:r>
            <a:endParaRPr lang="en-AS" sz="1050" baseline="30000" dirty="0"/>
          </a:p>
          <a:p>
            <a:r>
              <a:rPr lang="en-US" sz="1050" dirty="0">
                <a:hlinkClick r:id="rId3"/>
              </a:rPr>
              <a:t>https://www.cdc.gov/pcd/issues/2019/19_0017.htm</a:t>
            </a:r>
            <a:endParaRPr lang="en-AS" sz="1050" dirty="0"/>
          </a:p>
          <a:p>
            <a:r>
              <a:rPr lang="en-US" sz="1050" dirty="0">
                <a:hlinkClick r:id="rId4"/>
              </a:rPr>
              <a:t>https://www.census.gov/newsroom/press-releases/2021/one-way-travel-time-to-work-rises.html</a:t>
            </a:r>
            <a:endParaRPr lang="en-AS" sz="1050" dirty="0"/>
          </a:p>
          <a:p>
            <a:r>
              <a:rPr lang="en-US" sz="1050" dirty="0">
                <a:hlinkClick r:id="rId5"/>
              </a:rPr>
              <a:t>https://www.studyfinds.org/sign-of-the-times-75-of-adults-arent-friends-with-any-of-their-neighbors/</a:t>
            </a:r>
            <a:endParaRPr lang="en-AS" sz="1050" dirty="0"/>
          </a:p>
          <a:p>
            <a:r>
              <a:rPr lang="en-US" sz="1050" dirty="0">
                <a:hlinkClick r:id="rId6"/>
              </a:rPr>
              <a:t>https://www.mckinsey.com/industries/technology-media-and-telecommunications/our-insights/the-social-economy</a:t>
            </a:r>
            <a:endParaRPr lang="en-AS" sz="1050" dirty="0"/>
          </a:p>
          <a:p>
            <a:r>
              <a:rPr lang="en-US" sz="1050" dirty="0">
                <a:hlinkClick r:id="rId7"/>
              </a:rPr>
              <a:t>https://www.forbes.com/sites/thehartmangroup/2016/05/25/table-for-one-why-we-are-increasingly-eating-alone/?sh=539771b9616fhttps://www.cdc.gov/pcd/issues/2019/19_0017.htm</a:t>
            </a:r>
            <a:r>
              <a:rPr lang="en-US" sz="1050" dirty="0"/>
              <a:t> </a:t>
            </a:r>
          </a:p>
          <a:p>
            <a:r>
              <a:rPr lang="en-US" sz="1050" dirty="0">
                <a:hlinkClick r:id="rId5"/>
              </a:rPr>
              <a:t>https://www.studyfinds.org/sign-of-the-times-75-of-adults-arent-friends-with-any-of-their-neighbors/</a:t>
            </a:r>
            <a:endParaRPr lang="en-US" sz="1050" dirty="0"/>
          </a:p>
          <a:p>
            <a:r>
              <a:rPr lang="en-US" sz="1050" dirty="0">
                <a:hlinkClick r:id="rId6"/>
              </a:rPr>
              <a:t>https://www.mckinsey.com/industries/technology-media-and-telecommunications/our-insights/the-social-economy</a:t>
            </a:r>
            <a:endParaRPr lang="en-US" sz="1050" dirty="0"/>
          </a:p>
          <a:p>
            <a:r>
              <a:rPr lang="en-US" sz="1050" dirty="0">
                <a:hlinkClick r:id="rId8"/>
              </a:rPr>
              <a:t>https://www.forbes.com/sites/thehartmangroup/2016/05/25/table-for-one-why-we-are-increasingly-eating-alone/?sh=539771b9616f</a:t>
            </a:r>
            <a:endParaRPr lang="en-US" sz="1050" dirty="0"/>
          </a:p>
          <a:p>
            <a:r>
              <a:rPr lang="en-US" sz="1050" dirty="0">
                <a:hlinkClick r:id="rId4"/>
              </a:rPr>
              <a:t>https://www.census.gov/newsroom/press-releases/2021/one-way-travel-time-to-work-rises.html</a:t>
            </a:r>
            <a:endParaRPr lang="en-US" sz="1050" dirty="0"/>
          </a:p>
          <a:p>
            <a:r>
              <a:rPr lang="en-US" sz="1050" dirty="0">
                <a:hlinkClick r:id="rId2"/>
              </a:rPr>
              <a:t>https://www.thecut.com/2014/07/why-new-yorkers-should-small-talk-more.html</a:t>
            </a:r>
            <a:endParaRPr lang="en-US" sz="1050" dirty="0"/>
          </a:p>
          <a:p>
            <a:endParaRPr lang="en-US" sz="1050" dirty="0"/>
          </a:p>
          <a:p>
            <a:endParaRPr lang="en-US" sz="1050" dirty="0"/>
          </a:p>
          <a:p>
            <a:endParaRPr lang="en-US" sz="1050" dirty="0"/>
          </a:p>
        </p:txBody>
      </p:sp>
      <p:sp>
        <p:nvSpPr>
          <p:cNvPr id="4" name="Title 3">
            <a:extLst>
              <a:ext uri="{FF2B5EF4-FFF2-40B4-BE49-F238E27FC236}">
                <a16:creationId xmlns:a16="http://schemas.microsoft.com/office/drawing/2014/main" id="{473BA6EE-85C5-406D-AC8B-B473C2469EF8}"/>
              </a:ext>
            </a:extLst>
          </p:cNvPr>
          <p:cNvSpPr>
            <a:spLocks noGrp="1"/>
          </p:cNvSpPr>
          <p:nvPr>
            <p:ph type="title"/>
          </p:nvPr>
        </p:nvSpPr>
        <p:spPr/>
        <p:txBody>
          <a:bodyPr/>
          <a:lstStyle/>
          <a:p>
            <a:r>
              <a:rPr lang="en-AS" dirty="0"/>
              <a:t>Appendix</a:t>
            </a:r>
            <a:endParaRPr lang="en-US" dirty="0"/>
          </a:p>
        </p:txBody>
      </p:sp>
    </p:spTree>
    <p:extLst>
      <p:ext uri="{BB962C8B-B14F-4D97-AF65-F5344CB8AC3E}">
        <p14:creationId xmlns:p14="http://schemas.microsoft.com/office/powerpoint/2010/main" val="2962656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9E53A6-D9CA-472E-A647-0862ADD3480A}"/>
              </a:ext>
            </a:extLst>
          </p:cNvPr>
          <p:cNvSpPr>
            <a:spLocks noGrp="1"/>
          </p:cNvSpPr>
          <p:nvPr>
            <p:ph type="sldNum" sz="quarter" idx="12"/>
          </p:nvPr>
        </p:nvSpPr>
        <p:spPr/>
        <p:txBody>
          <a:bodyPr/>
          <a:lstStyle/>
          <a:p>
            <a:pPr defTabSz="685800">
              <a:buClrTx/>
            </a:pPr>
            <a:fld id="{D495E168-DA5E-4888-8D8A-92B118324C14}" type="slidenum">
              <a:rPr lang="ru-RU" kern="1200">
                <a:solidFill>
                  <a:prstClr val="white"/>
                </a:solidFill>
                <a:ea typeface="+mn-ea"/>
                <a:cs typeface="+mn-cs"/>
              </a:rPr>
              <a:pPr defTabSz="685800">
                <a:buClrTx/>
              </a:pPr>
              <a:t>19</a:t>
            </a:fld>
            <a:endParaRPr lang="ru-RU" kern="1200" dirty="0">
              <a:solidFill>
                <a:prstClr val="white"/>
              </a:solidFill>
              <a:ea typeface="+mn-ea"/>
              <a:cs typeface="+mn-cs"/>
            </a:endParaRPr>
          </a:p>
        </p:txBody>
      </p:sp>
      <p:sp>
        <p:nvSpPr>
          <p:cNvPr id="7" name="Google Shape;112;p19">
            <a:extLst>
              <a:ext uri="{FF2B5EF4-FFF2-40B4-BE49-F238E27FC236}">
                <a16:creationId xmlns:a16="http://schemas.microsoft.com/office/drawing/2014/main" id="{4286E820-1F95-4D55-9323-56CE89DB2B47}"/>
              </a:ext>
            </a:extLst>
          </p:cNvPr>
          <p:cNvSpPr txBox="1">
            <a:spLocks/>
          </p:cNvSpPr>
          <p:nvPr/>
        </p:nvSpPr>
        <p:spPr>
          <a:xfrm>
            <a:off x="3054634" y="2697410"/>
            <a:ext cx="3034732" cy="473100"/>
          </a:xfrm>
          <a:prstGeom prst="rect">
            <a:avLst/>
          </a:prstGeom>
        </p:spPr>
        <p:txBody>
          <a:bodyPr spcFirstLastPara="1" wrap="square" lIns="0" tIns="0" rIns="0" bIns="0" anchor="t" anchorCtr="0">
            <a:noAutofit/>
          </a:bodyPr>
          <a:lstStyle>
            <a:lvl1pPr algn="l" defTabSz="685800" rtl="0" eaLnBrk="1" latinLnBrk="0" hangingPunct="1">
              <a:lnSpc>
                <a:spcPct val="90000"/>
              </a:lnSpc>
              <a:spcBef>
                <a:spcPct val="0"/>
              </a:spcBef>
              <a:buNone/>
              <a:defRPr sz="3000" b="1" kern="1200">
                <a:gradFill>
                  <a:gsLst>
                    <a:gs pos="0">
                      <a:schemeClr val="accent1"/>
                    </a:gs>
                    <a:gs pos="100000">
                      <a:schemeClr val="accent3"/>
                    </a:gs>
                  </a:gsLst>
                  <a:lin ang="0" scaled="1"/>
                </a:gradFill>
                <a:latin typeface="+mj-lt"/>
                <a:ea typeface="+mj-ea"/>
                <a:cs typeface="+mj-cs"/>
              </a:defRPr>
            </a:lvl1pPr>
          </a:lstStyle>
          <a:p>
            <a:pPr algn="ctr">
              <a:spcBef>
                <a:spcPts val="0"/>
              </a:spcBef>
              <a:buClrTx/>
              <a:buFontTx/>
            </a:pPr>
            <a:r>
              <a:rPr lang="en-IN" sz="2400" dirty="0">
                <a:solidFill>
                  <a:schemeClr val="tx1"/>
                </a:solidFill>
              </a:rPr>
              <a:t>Thank you</a:t>
            </a:r>
          </a:p>
        </p:txBody>
      </p:sp>
      <p:grpSp>
        <p:nvGrpSpPr>
          <p:cNvPr id="8" name="Group 7">
            <a:extLst>
              <a:ext uri="{FF2B5EF4-FFF2-40B4-BE49-F238E27FC236}">
                <a16:creationId xmlns:a16="http://schemas.microsoft.com/office/drawing/2014/main" id="{79907069-5F39-4926-A700-53816E7455F3}"/>
              </a:ext>
            </a:extLst>
          </p:cNvPr>
          <p:cNvGrpSpPr/>
          <p:nvPr/>
        </p:nvGrpSpPr>
        <p:grpSpPr>
          <a:xfrm>
            <a:off x="3379326" y="1598871"/>
            <a:ext cx="2385348" cy="899906"/>
            <a:chOff x="640172" y="1824002"/>
            <a:chExt cx="2878280" cy="1055566"/>
          </a:xfrm>
        </p:grpSpPr>
        <p:sp>
          <p:nvSpPr>
            <p:cNvPr id="9" name="Title 1">
              <a:extLst>
                <a:ext uri="{FF2B5EF4-FFF2-40B4-BE49-F238E27FC236}">
                  <a16:creationId xmlns:a16="http://schemas.microsoft.com/office/drawing/2014/main" id="{3CB75E06-6752-4E77-9AE9-E97321D2714E}"/>
                </a:ext>
              </a:extLst>
            </p:cNvPr>
            <p:cNvSpPr txBox="1">
              <a:spLocks/>
            </p:cNvSpPr>
            <p:nvPr/>
          </p:nvSpPr>
          <p:spPr>
            <a:xfrm>
              <a:off x="786259" y="1824002"/>
              <a:ext cx="2732193" cy="7477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6000" b="1" kern="1200">
                  <a:gradFill>
                    <a:gsLst>
                      <a:gs pos="0">
                        <a:schemeClr val="accent1"/>
                      </a:gs>
                      <a:gs pos="100000">
                        <a:schemeClr val="accent3"/>
                      </a:gs>
                    </a:gsLst>
                    <a:lin ang="0" scaled="1"/>
                  </a:gradFill>
                  <a:latin typeface="+mj-lt"/>
                  <a:ea typeface="+mj-ea"/>
                  <a:cs typeface="+mj-cs"/>
                </a:defRPr>
              </a:lvl1pPr>
            </a:lstStyle>
            <a:p>
              <a:pPr defTabSz="685800">
                <a:buClrTx/>
                <a:defRPr/>
              </a:pPr>
              <a:r>
                <a:rPr lang="en-IN" sz="4500" dirty="0">
                  <a:gradFill>
                    <a:gsLst>
                      <a:gs pos="0">
                        <a:srgbClr val="1CADE4"/>
                      </a:gs>
                      <a:gs pos="100000">
                        <a:srgbClr val="27CED7"/>
                      </a:gs>
                    </a:gsLst>
                    <a:lin ang="0" scaled="1"/>
                  </a:gradFill>
                  <a:latin typeface="Century Gothic"/>
                </a:rPr>
                <a:t>peeko.</a:t>
              </a:r>
              <a:endParaRPr lang="ru-RU" sz="4500" dirty="0">
                <a:gradFill>
                  <a:gsLst>
                    <a:gs pos="0">
                      <a:srgbClr val="1CADE4"/>
                    </a:gs>
                    <a:gs pos="100000">
                      <a:srgbClr val="27CED7"/>
                    </a:gs>
                  </a:gsLst>
                  <a:lin ang="0" scaled="1"/>
                </a:gradFill>
                <a:latin typeface="Century Gothic"/>
              </a:endParaRPr>
            </a:p>
          </p:txBody>
        </p:sp>
        <p:sp>
          <p:nvSpPr>
            <p:cNvPr id="10" name="TextBox 9">
              <a:extLst>
                <a:ext uri="{FF2B5EF4-FFF2-40B4-BE49-F238E27FC236}">
                  <a16:creationId xmlns:a16="http://schemas.microsoft.com/office/drawing/2014/main" id="{424DEEF4-C99A-49E8-992B-D8D307B76D74}"/>
                </a:ext>
              </a:extLst>
            </p:cNvPr>
            <p:cNvSpPr txBox="1"/>
            <p:nvPr/>
          </p:nvSpPr>
          <p:spPr>
            <a:xfrm>
              <a:off x="640172" y="2571792"/>
              <a:ext cx="2794671" cy="307776"/>
            </a:xfrm>
            <a:prstGeom prst="rect">
              <a:avLst/>
            </a:prstGeom>
            <a:noFill/>
          </p:spPr>
          <p:txBody>
            <a:bodyPr wrap="square" rtlCol="0">
              <a:spAutoFit/>
            </a:bodyPr>
            <a:lstStyle/>
            <a:p>
              <a:pPr algn="ctr" defTabSz="685800">
                <a:buClrTx/>
              </a:pPr>
              <a:r>
                <a:rPr lang="en-IN" sz="900" b="1" kern="1200" dirty="0">
                  <a:solidFill>
                    <a:prstClr val="white">
                      <a:lumMod val="50000"/>
                    </a:prstClr>
                  </a:solidFill>
                  <a:ea typeface="+mn-ea"/>
                  <a:cs typeface="+mn-cs"/>
                </a:rPr>
                <a:t>Unlocking the wisdom of crowds</a:t>
              </a:r>
              <a:endParaRPr lang="en-IN" sz="900" kern="1200" dirty="0">
                <a:solidFill>
                  <a:prstClr val="black"/>
                </a:solidFill>
                <a:ea typeface="+mn-ea"/>
                <a:cs typeface="+mn-cs"/>
              </a:endParaRPr>
            </a:p>
          </p:txBody>
        </p:sp>
      </p:grpSp>
    </p:spTree>
    <p:extLst>
      <p:ext uri="{BB962C8B-B14F-4D97-AF65-F5344CB8AC3E}">
        <p14:creationId xmlns:p14="http://schemas.microsoft.com/office/powerpoint/2010/main" val="3548957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11">
            <a:extLst>
              <a:ext uri="{FF2B5EF4-FFF2-40B4-BE49-F238E27FC236}">
                <a16:creationId xmlns:a16="http://schemas.microsoft.com/office/drawing/2014/main" id="{77752EDF-457C-492A-9614-FF119CEA6AEF}"/>
              </a:ext>
            </a:extLst>
          </p:cNvPr>
          <p:cNvPicPr>
            <a:picLocks noGrp="1" noChangeAspect="1"/>
          </p:cNvPicPr>
          <p:nvPr>
            <p:ph type="pic" sz="quarter" idx="2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497" r="7497"/>
          <a:stretch/>
        </p:blipFill>
        <p:spPr>
          <a:xfrm>
            <a:off x="3461147" y="0"/>
            <a:ext cx="5689997" cy="446246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p:spPr>
      </p:pic>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a:xfrm>
            <a:off x="603780" y="2657898"/>
            <a:ext cx="2220595" cy="712372"/>
          </a:xfrm>
        </p:spPr>
        <p:txBody>
          <a:bodyPr>
            <a:normAutofit/>
          </a:bodyPr>
          <a:lstStyle/>
          <a:p>
            <a:r>
              <a:rPr lang="en-IN" sz="1500" dirty="0">
                <a:solidFill>
                  <a:srgbClr val="27CED7"/>
                </a:solidFill>
              </a:rPr>
              <a:t>Peek. </a:t>
            </a:r>
            <a:r>
              <a:rPr lang="en-IN" sz="1500" dirty="0">
                <a:solidFill>
                  <a:schemeClr val="bg1">
                    <a:lumMod val="50000"/>
                  </a:schemeClr>
                </a:solidFill>
              </a:rPr>
              <a:t>Speak.</a:t>
            </a:r>
            <a:r>
              <a:rPr lang="en-IN" sz="1500" dirty="0">
                <a:solidFill>
                  <a:srgbClr val="27CED7"/>
                </a:solidFill>
              </a:rPr>
              <a:t> Repeat.</a:t>
            </a:r>
            <a:endParaRPr lang="ru-RU" sz="1500" dirty="0">
              <a:solidFill>
                <a:srgbClr val="27CED7"/>
              </a:solidFill>
            </a:endParaRPr>
          </a:p>
        </p:txBody>
      </p:sp>
      <p:grpSp>
        <p:nvGrpSpPr>
          <p:cNvPr id="12" name="Group 11">
            <a:extLst>
              <a:ext uri="{FF2B5EF4-FFF2-40B4-BE49-F238E27FC236}">
                <a16:creationId xmlns:a16="http://schemas.microsoft.com/office/drawing/2014/main" id="{58B57D5D-7299-43A3-9109-1479363BF75B}"/>
              </a:ext>
            </a:extLst>
          </p:cNvPr>
          <p:cNvGrpSpPr/>
          <p:nvPr/>
        </p:nvGrpSpPr>
        <p:grpSpPr>
          <a:xfrm>
            <a:off x="500641" y="1328463"/>
            <a:ext cx="2309648" cy="791675"/>
            <a:chOff x="640172" y="1824002"/>
            <a:chExt cx="2878280" cy="1055566"/>
          </a:xfrm>
        </p:grpSpPr>
        <p:sp>
          <p:nvSpPr>
            <p:cNvPr id="13" name="Title 1">
              <a:extLst>
                <a:ext uri="{FF2B5EF4-FFF2-40B4-BE49-F238E27FC236}">
                  <a16:creationId xmlns:a16="http://schemas.microsoft.com/office/drawing/2014/main" id="{83D60EA1-3450-48A5-A0BA-1092F003CEC2}"/>
                </a:ext>
              </a:extLst>
            </p:cNvPr>
            <p:cNvSpPr txBox="1">
              <a:spLocks/>
            </p:cNvSpPr>
            <p:nvPr/>
          </p:nvSpPr>
          <p:spPr>
            <a:xfrm>
              <a:off x="786259" y="1824002"/>
              <a:ext cx="2732193" cy="7477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6000" b="1" kern="1200">
                  <a:gradFill>
                    <a:gsLst>
                      <a:gs pos="0">
                        <a:schemeClr val="accent1"/>
                      </a:gs>
                      <a:gs pos="100000">
                        <a:schemeClr val="accent3"/>
                      </a:gs>
                    </a:gsLst>
                    <a:lin ang="0" scaled="1"/>
                  </a:gradFill>
                  <a:latin typeface="+mj-lt"/>
                  <a:ea typeface="+mj-ea"/>
                  <a:cs typeface="+mj-cs"/>
                </a:defRPr>
              </a:lvl1pPr>
            </a:lstStyle>
            <a:p>
              <a:pPr defTabSz="685800">
                <a:buClrTx/>
                <a:defRPr/>
              </a:pPr>
              <a:r>
                <a:rPr lang="en-IN" sz="4500" dirty="0">
                  <a:gradFill>
                    <a:gsLst>
                      <a:gs pos="0">
                        <a:srgbClr val="1CADE4"/>
                      </a:gs>
                      <a:gs pos="100000">
                        <a:srgbClr val="27CED7"/>
                      </a:gs>
                    </a:gsLst>
                    <a:lin ang="0" scaled="1"/>
                  </a:gradFill>
                  <a:latin typeface="Century Gothic"/>
                </a:rPr>
                <a:t>peeko.</a:t>
              </a:r>
              <a:endParaRPr lang="ru-RU" sz="4500" dirty="0">
                <a:gradFill>
                  <a:gsLst>
                    <a:gs pos="0">
                      <a:srgbClr val="1CADE4"/>
                    </a:gs>
                    <a:gs pos="100000">
                      <a:srgbClr val="27CED7"/>
                    </a:gs>
                  </a:gsLst>
                  <a:lin ang="0" scaled="1"/>
                </a:gradFill>
                <a:latin typeface="Century Gothic"/>
              </a:endParaRPr>
            </a:p>
          </p:txBody>
        </p:sp>
        <p:sp>
          <p:nvSpPr>
            <p:cNvPr id="14" name="TextBox 13">
              <a:extLst>
                <a:ext uri="{FF2B5EF4-FFF2-40B4-BE49-F238E27FC236}">
                  <a16:creationId xmlns:a16="http://schemas.microsoft.com/office/drawing/2014/main" id="{AB6343E3-E063-4982-B5DF-E93875AA0D32}"/>
                </a:ext>
              </a:extLst>
            </p:cNvPr>
            <p:cNvSpPr txBox="1"/>
            <p:nvPr/>
          </p:nvSpPr>
          <p:spPr>
            <a:xfrm>
              <a:off x="640172" y="2571792"/>
              <a:ext cx="2794671" cy="307776"/>
            </a:xfrm>
            <a:prstGeom prst="rect">
              <a:avLst/>
            </a:prstGeom>
            <a:noFill/>
          </p:spPr>
          <p:txBody>
            <a:bodyPr wrap="square" rtlCol="0">
              <a:spAutoFit/>
            </a:bodyPr>
            <a:lstStyle/>
            <a:p>
              <a:pPr algn="ctr" defTabSz="685800">
                <a:buClrTx/>
              </a:pPr>
              <a:r>
                <a:rPr lang="en-IN" sz="900" b="1" kern="1200" dirty="0">
                  <a:solidFill>
                    <a:prstClr val="white">
                      <a:lumMod val="50000"/>
                    </a:prstClr>
                  </a:solidFill>
                  <a:ea typeface="+mn-ea"/>
                  <a:cs typeface="+mn-cs"/>
                </a:rPr>
                <a:t>Unlocking the wisdom of crowds</a:t>
              </a:r>
              <a:endParaRPr lang="en-IN" sz="900" kern="1200" dirty="0">
                <a:solidFill>
                  <a:prstClr val="black"/>
                </a:solidFill>
                <a:ea typeface="+mn-ea"/>
                <a:cs typeface="+mn-cs"/>
              </a:endParaRPr>
            </a:p>
          </p:txBody>
        </p:sp>
      </p:grpSp>
    </p:spTree>
    <p:extLst>
      <p:ext uri="{BB962C8B-B14F-4D97-AF65-F5344CB8AC3E}">
        <p14:creationId xmlns:p14="http://schemas.microsoft.com/office/powerpoint/2010/main" val="341778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328347C7-4D43-481A-BCC8-7D4CA9DEB2E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0" t="34627" r="70" b="31443"/>
          <a:stretch/>
        </p:blipFill>
        <p:spPr>
          <a:xfrm>
            <a:off x="684310" y="1779955"/>
            <a:ext cx="8453738" cy="1912185"/>
          </a:xfrm>
        </p:spPr>
      </p:pic>
      <p:sp>
        <p:nvSpPr>
          <p:cNvPr id="3" name="Title 2">
            <a:extLst>
              <a:ext uri="{FF2B5EF4-FFF2-40B4-BE49-F238E27FC236}">
                <a16:creationId xmlns:a16="http://schemas.microsoft.com/office/drawing/2014/main" id="{A2F87540-BCC2-4194-8E85-71CF00BBAEC0}"/>
              </a:ext>
            </a:extLst>
          </p:cNvPr>
          <p:cNvSpPr>
            <a:spLocks noGrp="1"/>
          </p:cNvSpPr>
          <p:nvPr>
            <p:ph type="ctrTitle"/>
          </p:nvPr>
        </p:nvSpPr>
        <p:spPr/>
        <p:txBody>
          <a:bodyPr>
            <a:normAutofit fontScale="90000"/>
          </a:bodyPr>
          <a:lstStyle/>
          <a:p>
            <a:r>
              <a:rPr lang="en-IN" dirty="0"/>
              <a:t>Our Mission</a:t>
            </a:r>
          </a:p>
        </p:txBody>
      </p:sp>
      <p:sp>
        <p:nvSpPr>
          <p:cNvPr id="5" name="Footer Placeholder 4">
            <a:extLst>
              <a:ext uri="{FF2B5EF4-FFF2-40B4-BE49-F238E27FC236}">
                <a16:creationId xmlns:a16="http://schemas.microsoft.com/office/drawing/2014/main" id="{044EA55F-7CC6-42EB-B98A-3E479A4DB77C}"/>
              </a:ext>
            </a:extLst>
          </p:cNvPr>
          <p:cNvSpPr>
            <a:spLocks noGrp="1"/>
          </p:cNvSpPr>
          <p:nvPr>
            <p:ph type="ftr" sz="quarter" idx="11"/>
          </p:nvPr>
        </p:nvSpPr>
        <p:spPr>
          <a:xfrm>
            <a:off x="609218" y="4361515"/>
            <a:ext cx="2856261" cy="273844"/>
          </a:xfrm>
        </p:spPr>
        <p:txBody>
          <a:bodyPr/>
          <a:lstStyle/>
          <a:p>
            <a:pPr defTabSz="685800">
              <a:buClrTx/>
            </a:pPr>
            <a:r>
              <a:rPr lang="en-US" kern="1200" dirty="0">
                <a:solidFill>
                  <a:srgbClr val="1CADE4"/>
                </a:solidFill>
                <a:ea typeface="+mn-ea"/>
                <a:cs typeface="+mn-cs"/>
              </a:rPr>
              <a:t>Peeko – Unlocking the wisdom of crowds</a:t>
            </a:r>
          </a:p>
        </p:txBody>
      </p:sp>
      <p:sp>
        <p:nvSpPr>
          <p:cNvPr id="6" name="Slide Number Placeholder 5">
            <a:extLst>
              <a:ext uri="{FF2B5EF4-FFF2-40B4-BE49-F238E27FC236}">
                <a16:creationId xmlns:a16="http://schemas.microsoft.com/office/drawing/2014/main" id="{687E327D-CCFF-4B05-A5A5-D66A407906AC}"/>
              </a:ext>
            </a:extLst>
          </p:cNvPr>
          <p:cNvSpPr>
            <a:spLocks noGrp="1"/>
          </p:cNvSpPr>
          <p:nvPr>
            <p:ph type="sldNum" sz="quarter" idx="12"/>
          </p:nvPr>
        </p:nvSpPr>
        <p:spPr/>
        <p:txBody>
          <a:bodyPr/>
          <a:lstStyle/>
          <a:p>
            <a:pPr defTabSz="685800">
              <a:buClrTx/>
            </a:pPr>
            <a:fld id="{D495E168-DA5E-4888-8D8A-92B118324C14}" type="slidenum">
              <a:rPr lang="ru-RU" kern="1200">
                <a:solidFill>
                  <a:prstClr val="white"/>
                </a:solidFill>
                <a:ea typeface="+mn-ea"/>
                <a:cs typeface="+mn-cs"/>
              </a:rPr>
              <a:pPr defTabSz="685800">
                <a:buClrTx/>
              </a:pPr>
              <a:t>3</a:t>
            </a:fld>
            <a:endParaRPr lang="ru-RU" kern="1200" dirty="0">
              <a:solidFill>
                <a:prstClr val="white"/>
              </a:solidFill>
              <a:ea typeface="+mn-ea"/>
              <a:cs typeface="+mn-cs"/>
            </a:endParaRPr>
          </a:p>
        </p:txBody>
      </p:sp>
      <p:sp>
        <p:nvSpPr>
          <p:cNvPr id="15" name="Subtitle 3">
            <a:extLst>
              <a:ext uri="{FF2B5EF4-FFF2-40B4-BE49-F238E27FC236}">
                <a16:creationId xmlns:a16="http://schemas.microsoft.com/office/drawing/2014/main" id="{567C6F56-D8DE-4BEE-9829-A38A1C62FA8D}"/>
              </a:ext>
            </a:extLst>
          </p:cNvPr>
          <p:cNvSpPr>
            <a:spLocks noGrp="1"/>
          </p:cNvSpPr>
          <p:nvPr>
            <p:ph type="subTitle" idx="1"/>
          </p:nvPr>
        </p:nvSpPr>
        <p:spPr>
          <a:xfrm>
            <a:off x="609218" y="1358276"/>
            <a:ext cx="5523876" cy="372167"/>
          </a:xfrm>
        </p:spPr>
        <p:txBody>
          <a:bodyPr>
            <a:normAutofit/>
          </a:bodyPr>
          <a:lstStyle/>
          <a:p>
            <a:r>
              <a:rPr lang="en-US" sz="1050" b="0" dirty="0">
                <a:solidFill>
                  <a:schemeClr val="tx1"/>
                </a:solidFill>
              </a:rPr>
              <a:t>Building real-world knowledge communities by personalizing everyday conversations</a:t>
            </a:r>
          </a:p>
        </p:txBody>
      </p:sp>
    </p:spTree>
    <p:extLst>
      <p:ext uri="{BB962C8B-B14F-4D97-AF65-F5344CB8AC3E}">
        <p14:creationId xmlns:p14="http://schemas.microsoft.com/office/powerpoint/2010/main" val="325991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AD9AF1-50C3-43F2-A152-5CDFE0844FB7}"/>
              </a:ext>
            </a:extLst>
          </p:cNvPr>
          <p:cNvSpPr>
            <a:spLocks noGrp="1"/>
          </p:cNvSpPr>
          <p:nvPr>
            <p:ph type="sldNum" sz="quarter" idx="12"/>
          </p:nvPr>
        </p:nvSpPr>
        <p:spPr/>
        <p:txBody>
          <a:bodyPr/>
          <a:lstStyle/>
          <a:p>
            <a:pPr defTabSz="685800">
              <a:buClrTx/>
            </a:pPr>
            <a:fld id="{D495E168-DA5E-4888-8D8A-92B118324C14}" type="slidenum">
              <a:rPr lang="ru-RU" kern="1200">
                <a:solidFill>
                  <a:prstClr val="white"/>
                </a:solidFill>
                <a:ea typeface="+mn-ea"/>
                <a:cs typeface="+mn-cs"/>
              </a:rPr>
              <a:pPr defTabSz="685800">
                <a:buClrTx/>
              </a:pPr>
              <a:t>4</a:t>
            </a:fld>
            <a:endParaRPr lang="ru-RU" kern="1200" dirty="0">
              <a:solidFill>
                <a:prstClr val="white"/>
              </a:solidFill>
              <a:ea typeface="+mn-ea"/>
              <a:cs typeface="+mn-cs"/>
            </a:endParaRPr>
          </a:p>
        </p:txBody>
      </p:sp>
      <p:sp>
        <p:nvSpPr>
          <p:cNvPr id="6" name="Title 5">
            <a:extLst>
              <a:ext uri="{FF2B5EF4-FFF2-40B4-BE49-F238E27FC236}">
                <a16:creationId xmlns:a16="http://schemas.microsoft.com/office/drawing/2014/main" id="{5E7E03D2-CB54-429B-A897-AD28722096D4}"/>
              </a:ext>
            </a:extLst>
          </p:cNvPr>
          <p:cNvSpPr>
            <a:spLocks noGrp="1"/>
          </p:cNvSpPr>
          <p:nvPr>
            <p:ph type="title"/>
          </p:nvPr>
        </p:nvSpPr>
        <p:spPr/>
        <p:txBody>
          <a:bodyPr>
            <a:normAutofit fontScale="90000"/>
          </a:bodyPr>
          <a:lstStyle/>
          <a:p>
            <a:r>
              <a:rPr lang="en-IN" dirty="0"/>
              <a:t>Why are conversations not happening?</a:t>
            </a:r>
            <a:endParaRPr lang="en-US" dirty="0"/>
          </a:p>
        </p:txBody>
      </p:sp>
      <p:sp>
        <p:nvSpPr>
          <p:cNvPr id="8" name="TextBox 7">
            <a:extLst>
              <a:ext uri="{FF2B5EF4-FFF2-40B4-BE49-F238E27FC236}">
                <a16:creationId xmlns:a16="http://schemas.microsoft.com/office/drawing/2014/main" id="{F70214B2-2782-4298-AD5D-18819F799CA9}"/>
              </a:ext>
            </a:extLst>
          </p:cNvPr>
          <p:cNvSpPr txBox="1"/>
          <p:nvPr/>
        </p:nvSpPr>
        <p:spPr>
          <a:xfrm>
            <a:off x="6742585" y="4859767"/>
            <a:ext cx="2223762" cy="219291"/>
          </a:xfrm>
          <a:prstGeom prst="rect">
            <a:avLst/>
          </a:prstGeom>
          <a:noFill/>
        </p:spPr>
        <p:txBody>
          <a:bodyPr wrap="square" rtlCol="0">
            <a:spAutoFit/>
          </a:bodyPr>
          <a:lstStyle/>
          <a:p>
            <a:pPr algn="ctr" defTabSz="685800">
              <a:buClrTx/>
            </a:pPr>
            <a:r>
              <a:rPr lang="en-AS" sz="825" i="1" kern="1200" dirty="0">
                <a:solidFill>
                  <a:prstClr val="black"/>
                </a:solidFill>
                <a:ea typeface="+mn-ea"/>
                <a:cs typeface="+mn-cs"/>
              </a:rPr>
              <a:t>Sources available in Appendix</a:t>
            </a:r>
            <a:endParaRPr lang="en-US" sz="900" i="1" kern="1200" dirty="0">
              <a:solidFill>
                <a:prstClr val="black"/>
              </a:solidFill>
              <a:ea typeface="+mn-ea"/>
              <a:cs typeface="+mn-cs"/>
            </a:endParaRPr>
          </a:p>
        </p:txBody>
      </p:sp>
      <p:sp>
        <p:nvSpPr>
          <p:cNvPr id="10" name="TextBox 9">
            <a:extLst>
              <a:ext uri="{FF2B5EF4-FFF2-40B4-BE49-F238E27FC236}">
                <a16:creationId xmlns:a16="http://schemas.microsoft.com/office/drawing/2014/main" id="{1A6D422C-DFBB-47B3-A5FE-F9174FF8ED69}"/>
              </a:ext>
            </a:extLst>
          </p:cNvPr>
          <p:cNvSpPr txBox="1"/>
          <p:nvPr/>
        </p:nvSpPr>
        <p:spPr>
          <a:xfrm>
            <a:off x="628650" y="1589794"/>
            <a:ext cx="8189142" cy="1477328"/>
          </a:xfrm>
          <a:prstGeom prst="rect">
            <a:avLst/>
          </a:prstGeom>
          <a:noFill/>
        </p:spPr>
        <p:txBody>
          <a:bodyPr wrap="square" rtlCol="0">
            <a:spAutoFit/>
          </a:bodyPr>
          <a:lstStyle/>
          <a:p>
            <a:pPr marL="342900" indent="-342900">
              <a:buFont typeface="+mj-lt"/>
              <a:buAutoNum type="arabicPeriod"/>
            </a:pPr>
            <a:r>
              <a:rPr lang="en-IN" sz="1800" i="1" dirty="0"/>
              <a:t>Do you find it easy to begin conversations with everyone in-person?</a:t>
            </a:r>
            <a:br>
              <a:rPr lang="en-IN" sz="1800" i="1" dirty="0"/>
            </a:br>
            <a:endParaRPr lang="en-IN" sz="1800" i="1" dirty="0"/>
          </a:p>
          <a:p>
            <a:pPr marL="342900" indent="-342900">
              <a:buFont typeface="+mj-lt"/>
              <a:buAutoNum type="arabicPeriod"/>
            </a:pPr>
            <a:r>
              <a:rPr lang="en-IN" sz="1800" i="1" dirty="0"/>
              <a:t>Do you think physical interactions are replaceable?</a:t>
            </a:r>
            <a:br>
              <a:rPr lang="en-IN" sz="1800" i="1" dirty="0"/>
            </a:br>
            <a:endParaRPr lang="en-IN" sz="1800" i="1" dirty="0"/>
          </a:p>
          <a:p>
            <a:pPr marL="342900" indent="-342900">
              <a:buFont typeface="+mj-lt"/>
              <a:buAutoNum type="arabicPeriod"/>
            </a:pPr>
            <a:r>
              <a:rPr lang="en-IN" sz="1800" i="1" dirty="0"/>
              <a:t>Do you know the interest areas of potentially everyone you meet?</a:t>
            </a:r>
          </a:p>
        </p:txBody>
      </p:sp>
    </p:spTree>
    <p:extLst>
      <p:ext uri="{BB962C8B-B14F-4D97-AF65-F5344CB8AC3E}">
        <p14:creationId xmlns:p14="http://schemas.microsoft.com/office/powerpoint/2010/main" val="364030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AD9AF1-50C3-43F2-A152-5CDFE0844FB7}"/>
              </a:ext>
            </a:extLst>
          </p:cNvPr>
          <p:cNvSpPr>
            <a:spLocks noGrp="1"/>
          </p:cNvSpPr>
          <p:nvPr>
            <p:ph type="sldNum" sz="quarter" idx="12"/>
          </p:nvPr>
        </p:nvSpPr>
        <p:spPr/>
        <p:txBody>
          <a:bodyPr/>
          <a:lstStyle/>
          <a:p>
            <a:pPr defTabSz="685800">
              <a:buClrTx/>
            </a:pPr>
            <a:fld id="{D495E168-DA5E-4888-8D8A-92B118324C14}" type="slidenum">
              <a:rPr lang="ru-RU" kern="1200">
                <a:solidFill>
                  <a:prstClr val="white"/>
                </a:solidFill>
                <a:ea typeface="+mn-ea"/>
                <a:cs typeface="+mn-cs"/>
              </a:rPr>
              <a:pPr defTabSz="685800">
                <a:buClrTx/>
              </a:pPr>
              <a:t>5</a:t>
            </a:fld>
            <a:endParaRPr lang="ru-RU" kern="1200" dirty="0">
              <a:solidFill>
                <a:prstClr val="white"/>
              </a:solidFill>
              <a:ea typeface="+mn-ea"/>
              <a:cs typeface="+mn-cs"/>
            </a:endParaRPr>
          </a:p>
        </p:txBody>
      </p:sp>
      <p:sp>
        <p:nvSpPr>
          <p:cNvPr id="6" name="Title 5">
            <a:extLst>
              <a:ext uri="{FF2B5EF4-FFF2-40B4-BE49-F238E27FC236}">
                <a16:creationId xmlns:a16="http://schemas.microsoft.com/office/drawing/2014/main" id="{5E7E03D2-CB54-429B-A897-AD28722096D4}"/>
              </a:ext>
            </a:extLst>
          </p:cNvPr>
          <p:cNvSpPr>
            <a:spLocks noGrp="1"/>
          </p:cNvSpPr>
          <p:nvPr>
            <p:ph type="title"/>
          </p:nvPr>
        </p:nvSpPr>
        <p:spPr/>
        <p:txBody>
          <a:bodyPr>
            <a:normAutofit fontScale="90000"/>
          </a:bodyPr>
          <a:lstStyle/>
          <a:p>
            <a:r>
              <a:rPr lang="en-IN" dirty="0"/>
              <a:t>Why are conversations not happening?</a:t>
            </a:r>
            <a:endParaRPr lang="en-US" dirty="0"/>
          </a:p>
        </p:txBody>
      </p:sp>
      <p:sp>
        <p:nvSpPr>
          <p:cNvPr id="8" name="TextBox 7">
            <a:extLst>
              <a:ext uri="{FF2B5EF4-FFF2-40B4-BE49-F238E27FC236}">
                <a16:creationId xmlns:a16="http://schemas.microsoft.com/office/drawing/2014/main" id="{F70214B2-2782-4298-AD5D-18819F799CA9}"/>
              </a:ext>
            </a:extLst>
          </p:cNvPr>
          <p:cNvSpPr txBox="1"/>
          <p:nvPr/>
        </p:nvSpPr>
        <p:spPr>
          <a:xfrm>
            <a:off x="6742585" y="4859767"/>
            <a:ext cx="2223762" cy="219291"/>
          </a:xfrm>
          <a:prstGeom prst="rect">
            <a:avLst/>
          </a:prstGeom>
          <a:noFill/>
        </p:spPr>
        <p:txBody>
          <a:bodyPr wrap="square" rtlCol="0">
            <a:spAutoFit/>
          </a:bodyPr>
          <a:lstStyle/>
          <a:p>
            <a:pPr algn="ctr" defTabSz="685800">
              <a:buClrTx/>
            </a:pPr>
            <a:r>
              <a:rPr lang="en-AS" sz="825" i="1" kern="1200" dirty="0">
                <a:solidFill>
                  <a:prstClr val="black"/>
                </a:solidFill>
                <a:ea typeface="+mn-ea"/>
                <a:cs typeface="+mn-cs"/>
              </a:rPr>
              <a:t>Sources available in Appendix</a:t>
            </a:r>
            <a:endParaRPr lang="en-US" sz="900" i="1" kern="1200" dirty="0">
              <a:solidFill>
                <a:prstClr val="black"/>
              </a:solidFill>
              <a:ea typeface="+mn-ea"/>
              <a:cs typeface="+mn-cs"/>
            </a:endParaRPr>
          </a:p>
        </p:txBody>
      </p:sp>
      <p:sp>
        <p:nvSpPr>
          <p:cNvPr id="10" name="TextBox 9">
            <a:extLst>
              <a:ext uri="{FF2B5EF4-FFF2-40B4-BE49-F238E27FC236}">
                <a16:creationId xmlns:a16="http://schemas.microsoft.com/office/drawing/2014/main" id="{1A6D422C-DFBB-47B3-A5FE-F9174FF8ED69}"/>
              </a:ext>
            </a:extLst>
          </p:cNvPr>
          <p:cNvSpPr txBox="1"/>
          <p:nvPr/>
        </p:nvSpPr>
        <p:spPr>
          <a:xfrm>
            <a:off x="477429" y="1518615"/>
            <a:ext cx="8189142" cy="3139321"/>
          </a:xfrm>
          <a:prstGeom prst="rect">
            <a:avLst/>
          </a:prstGeom>
          <a:noFill/>
        </p:spPr>
        <p:txBody>
          <a:bodyPr wrap="square" rtlCol="0">
            <a:spAutoFit/>
          </a:bodyPr>
          <a:lstStyle/>
          <a:p>
            <a:pPr algn="ctr"/>
            <a:r>
              <a:rPr lang="en-US" sz="1800" b="1" dirty="0">
                <a:solidFill>
                  <a:srgbClr val="C00000"/>
                </a:solidFill>
              </a:rPr>
              <a:t>If your response was a NO…</a:t>
            </a:r>
          </a:p>
          <a:p>
            <a:pPr algn="ctr"/>
            <a:endParaRPr lang="en-US" sz="1800" dirty="0"/>
          </a:p>
          <a:p>
            <a:pPr algn="ctr"/>
            <a:endParaRPr lang="en-US" sz="1800" dirty="0"/>
          </a:p>
          <a:p>
            <a:pPr algn="ctr"/>
            <a:endParaRPr lang="en-US" sz="1800" dirty="0"/>
          </a:p>
          <a:p>
            <a:pPr algn="ctr"/>
            <a:r>
              <a:rPr lang="en-US" sz="1800" dirty="0">
                <a:highlight>
                  <a:srgbClr val="CEF5FE"/>
                </a:highlight>
                <a:latin typeface="Bahnschrift SemiBold" panose="020B0502040204020203" pitchFamily="34" charset="0"/>
              </a:rPr>
              <a:t>A GAP HAS BEEN FOUND.</a:t>
            </a:r>
          </a:p>
          <a:p>
            <a:pPr algn="ctr"/>
            <a:endParaRPr lang="en-US" sz="1800" dirty="0"/>
          </a:p>
          <a:p>
            <a:pPr algn="ctr"/>
            <a:endParaRPr lang="en-US" sz="1800" dirty="0"/>
          </a:p>
          <a:p>
            <a:pPr algn="ctr"/>
            <a:endParaRPr lang="en-US" sz="1800" dirty="0"/>
          </a:p>
          <a:p>
            <a:pPr algn="ctr"/>
            <a:endParaRPr lang="en-US" sz="1800" dirty="0"/>
          </a:p>
          <a:p>
            <a:pPr algn="ctr"/>
            <a:r>
              <a:rPr lang="en-US" sz="1600" i="1" dirty="0"/>
              <a:t>Come unlock the wisdom of crowds with </a:t>
            </a:r>
            <a:br>
              <a:rPr lang="en-US" sz="1600" i="1" dirty="0"/>
            </a:br>
            <a:r>
              <a:rPr lang="en-US" sz="1600" b="1" i="1" dirty="0" err="1"/>
              <a:t>Peeko</a:t>
            </a:r>
            <a:r>
              <a:rPr lang="en-US" sz="1600" b="1" i="1" dirty="0"/>
              <a:t> – personalizing everyday conversations!</a:t>
            </a:r>
          </a:p>
        </p:txBody>
      </p:sp>
      <p:sp>
        <p:nvSpPr>
          <p:cNvPr id="4" name="Arrow: Down 3">
            <a:extLst>
              <a:ext uri="{FF2B5EF4-FFF2-40B4-BE49-F238E27FC236}">
                <a16:creationId xmlns:a16="http://schemas.microsoft.com/office/drawing/2014/main" id="{0C7A53FD-6CAD-49D7-BC79-EFA97F8DCBCF}"/>
              </a:ext>
            </a:extLst>
          </p:cNvPr>
          <p:cNvSpPr/>
          <p:nvPr/>
        </p:nvSpPr>
        <p:spPr>
          <a:xfrm>
            <a:off x="4429593" y="2105258"/>
            <a:ext cx="239843" cy="277318"/>
          </a:xfrm>
          <a:prstGeom prst="downArrow">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l"/>
            <a:endParaRPr lang="en-IN" dirty="0"/>
          </a:p>
        </p:txBody>
      </p:sp>
      <p:sp>
        <p:nvSpPr>
          <p:cNvPr id="9" name="Arrow: Down 8">
            <a:extLst>
              <a:ext uri="{FF2B5EF4-FFF2-40B4-BE49-F238E27FC236}">
                <a16:creationId xmlns:a16="http://schemas.microsoft.com/office/drawing/2014/main" id="{53DCBB04-31C1-431B-BD1D-3E19A9B9264A}"/>
              </a:ext>
            </a:extLst>
          </p:cNvPr>
          <p:cNvSpPr/>
          <p:nvPr/>
        </p:nvSpPr>
        <p:spPr>
          <a:xfrm>
            <a:off x="4429593" y="3397754"/>
            <a:ext cx="239843" cy="277318"/>
          </a:xfrm>
          <a:prstGeom prst="downArrow">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l"/>
            <a:endParaRPr lang="en-IN" dirty="0"/>
          </a:p>
        </p:txBody>
      </p:sp>
    </p:spTree>
    <p:extLst>
      <p:ext uri="{BB962C8B-B14F-4D97-AF65-F5344CB8AC3E}">
        <p14:creationId xmlns:p14="http://schemas.microsoft.com/office/powerpoint/2010/main" val="108323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AD9AF1-50C3-43F2-A152-5CDFE0844FB7}"/>
              </a:ext>
            </a:extLst>
          </p:cNvPr>
          <p:cNvSpPr>
            <a:spLocks noGrp="1"/>
          </p:cNvSpPr>
          <p:nvPr>
            <p:ph type="sldNum" sz="quarter" idx="12"/>
          </p:nvPr>
        </p:nvSpPr>
        <p:spPr>
          <a:xfrm>
            <a:off x="8103268" y="4367113"/>
            <a:ext cx="412082" cy="273844"/>
          </a:xfrm>
        </p:spPr>
        <p:txBody>
          <a:bodyPr/>
          <a:lstStyle/>
          <a:p>
            <a:pPr defTabSz="685800">
              <a:buClrTx/>
            </a:pPr>
            <a:fld id="{D495E168-DA5E-4888-8D8A-92B118324C14}" type="slidenum">
              <a:rPr lang="ru-RU" kern="1200">
                <a:solidFill>
                  <a:prstClr val="white"/>
                </a:solidFill>
                <a:ea typeface="+mn-ea"/>
                <a:cs typeface="+mn-cs"/>
              </a:rPr>
              <a:pPr defTabSz="685800">
                <a:buClrTx/>
              </a:pPr>
              <a:t>6</a:t>
            </a:fld>
            <a:endParaRPr lang="ru-RU" kern="1200" dirty="0">
              <a:solidFill>
                <a:prstClr val="white"/>
              </a:solidFill>
              <a:ea typeface="+mn-ea"/>
              <a:cs typeface="+mn-cs"/>
            </a:endParaRPr>
          </a:p>
        </p:txBody>
      </p:sp>
      <p:sp>
        <p:nvSpPr>
          <p:cNvPr id="6" name="Title 5">
            <a:extLst>
              <a:ext uri="{FF2B5EF4-FFF2-40B4-BE49-F238E27FC236}">
                <a16:creationId xmlns:a16="http://schemas.microsoft.com/office/drawing/2014/main" id="{5E7E03D2-CB54-429B-A897-AD28722096D4}"/>
              </a:ext>
            </a:extLst>
          </p:cNvPr>
          <p:cNvSpPr>
            <a:spLocks noGrp="1"/>
          </p:cNvSpPr>
          <p:nvPr>
            <p:ph type="title"/>
          </p:nvPr>
        </p:nvSpPr>
        <p:spPr/>
        <p:txBody>
          <a:bodyPr>
            <a:normAutofit fontScale="90000"/>
          </a:bodyPr>
          <a:lstStyle/>
          <a:p>
            <a:r>
              <a:rPr lang="en-AS" dirty="0"/>
              <a:t>Problem</a:t>
            </a:r>
            <a:r>
              <a:rPr lang="en-IN" dirty="0"/>
              <a:t> – Psychological Science POV</a:t>
            </a:r>
            <a:endParaRPr lang="en-US" dirty="0"/>
          </a:p>
        </p:txBody>
      </p:sp>
      <p:sp>
        <p:nvSpPr>
          <p:cNvPr id="7" name="TextBox 6">
            <a:extLst>
              <a:ext uri="{FF2B5EF4-FFF2-40B4-BE49-F238E27FC236}">
                <a16:creationId xmlns:a16="http://schemas.microsoft.com/office/drawing/2014/main" id="{E53183FA-C0CC-430B-B6B6-89A9AECA0F19}"/>
              </a:ext>
            </a:extLst>
          </p:cNvPr>
          <p:cNvSpPr txBox="1"/>
          <p:nvPr/>
        </p:nvSpPr>
        <p:spPr>
          <a:xfrm>
            <a:off x="2616722" y="2555465"/>
            <a:ext cx="5785339" cy="553998"/>
          </a:xfrm>
          <a:prstGeom prst="rect">
            <a:avLst/>
          </a:prstGeom>
          <a:noFill/>
        </p:spPr>
        <p:txBody>
          <a:bodyPr wrap="square" rtlCol="0">
            <a:spAutoFit/>
          </a:bodyPr>
          <a:lstStyle/>
          <a:p>
            <a:pPr algn="ctr" defTabSz="685800">
              <a:buClrTx/>
            </a:pPr>
            <a:r>
              <a:rPr lang="en-AS" sz="1500" b="1" kern="1200" dirty="0">
                <a:latin typeface="Miller Text"/>
                <a:ea typeface="+mn-ea"/>
                <a:cs typeface="+mn-cs"/>
              </a:rPr>
              <a:t>Pluralistic Ignorance</a:t>
            </a:r>
            <a:br>
              <a:rPr lang="en-AS" sz="1500" i="1" kern="1200" dirty="0">
                <a:latin typeface="Miller Text"/>
                <a:ea typeface="+mn-ea"/>
                <a:cs typeface="+mn-cs"/>
              </a:rPr>
            </a:br>
            <a:r>
              <a:rPr lang="en-US" sz="1500" i="1" kern="1200" dirty="0">
                <a:latin typeface="Miller Text"/>
                <a:ea typeface="+mn-ea"/>
                <a:cs typeface="+mn-cs"/>
              </a:rPr>
              <a:t>Everyone is willing to talk but thinks everyone else is unwilling. </a:t>
            </a:r>
            <a:endParaRPr lang="en-US" sz="1500" i="1" kern="1200" dirty="0">
              <a:solidFill>
                <a:prstClr val="black"/>
              </a:solidFill>
              <a:ea typeface="+mn-ea"/>
              <a:cs typeface="+mn-cs"/>
            </a:endParaRPr>
          </a:p>
        </p:txBody>
      </p:sp>
      <p:pic>
        <p:nvPicPr>
          <p:cNvPr id="13" name="Picture 12">
            <a:extLst>
              <a:ext uri="{FF2B5EF4-FFF2-40B4-BE49-F238E27FC236}">
                <a16:creationId xmlns:a16="http://schemas.microsoft.com/office/drawing/2014/main" id="{B8AAEEDA-D5FB-4346-A9DE-6105887E0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72" y="1951649"/>
            <a:ext cx="2033222" cy="2033222"/>
          </a:xfrm>
          <a:prstGeom prst="rect">
            <a:avLst/>
          </a:prstGeom>
        </p:spPr>
      </p:pic>
      <p:sp>
        <p:nvSpPr>
          <p:cNvPr id="8" name="TextBox 7">
            <a:extLst>
              <a:ext uri="{FF2B5EF4-FFF2-40B4-BE49-F238E27FC236}">
                <a16:creationId xmlns:a16="http://schemas.microsoft.com/office/drawing/2014/main" id="{F70214B2-2782-4298-AD5D-18819F799CA9}"/>
              </a:ext>
            </a:extLst>
          </p:cNvPr>
          <p:cNvSpPr txBox="1"/>
          <p:nvPr/>
        </p:nvSpPr>
        <p:spPr>
          <a:xfrm>
            <a:off x="6742585" y="4859767"/>
            <a:ext cx="2223762" cy="219291"/>
          </a:xfrm>
          <a:prstGeom prst="rect">
            <a:avLst/>
          </a:prstGeom>
          <a:noFill/>
        </p:spPr>
        <p:txBody>
          <a:bodyPr wrap="square" rtlCol="0">
            <a:spAutoFit/>
          </a:bodyPr>
          <a:lstStyle/>
          <a:p>
            <a:pPr algn="ctr" defTabSz="685800">
              <a:buClrTx/>
            </a:pPr>
            <a:r>
              <a:rPr lang="en-AS" sz="825" i="1" kern="1200" dirty="0">
                <a:solidFill>
                  <a:prstClr val="black"/>
                </a:solidFill>
                <a:ea typeface="+mn-ea"/>
                <a:cs typeface="+mn-cs"/>
              </a:rPr>
              <a:t>Sources available in Appendix</a:t>
            </a:r>
            <a:endParaRPr lang="en-US" sz="900" i="1" kern="1200" dirty="0">
              <a:solidFill>
                <a:prstClr val="black"/>
              </a:solidFill>
              <a:ea typeface="+mn-ea"/>
              <a:cs typeface="+mn-cs"/>
            </a:endParaRPr>
          </a:p>
        </p:txBody>
      </p:sp>
      <p:sp>
        <p:nvSpPr>
          <p:cNvPr id="9" name="TextBox 8">
            <a:extLst>
              <a:ext uri="{FF2B5EF4-FFF2-40B4-BE49-F238E27FC236}">
                <a16:creationId xmlns:a16="http://schemas.microsoft.com/office/drawing/2014/main" id="{99FE6326-AE00-4577-B4CD-A2892B831AD9}"/>
              </a:ext>
            </a:extLst>
          </p:cNvPr>
          <p:cNvSpPr txBox="1"/>
          <p:nvPr/>
        </p:nvSpPr>
        <p:spPr>
          <a:xfrm>
            <a:off x="4346183" y="3094492"/>
            <a:ext cx="2299325" cy="207749"/>
          </a:xfrm>
          <a:prstGeom prst="rect">
            <a:avLst/>
          </a:prstGeom>
          <a:noFill/>
        </p:spPr>
        <p:txBody>
          <a:bodyPr wrap="square">
            <a:spAutoFit/>
          </a:bodyPr>
          <a:lstStyle/>
          <a:p>
            <a:pPr algn="ctr" defTabSz="685800">
              <a:buClrTx/>
            </a:pPr>
            <a:r>
              <a:rPr lang="en-US" sz="750" kern="1200" dirty="0">
                <a:solidFill>
                  <a:prstClr val="black"/>
                </a:solidFill>
                <a:ea typeface="+mn-ea"/>
                <a:cs typeface="+mn-cs"/>
                <a:hlinkClick r:id="rId4"/>
              </a:rPr>
              <a:t>Psychological Experiment, The Cut</a:t>
            </a:r>
            <a:r>
              <a:rPr lang="en-US" sz="750" kern="1200" dirty="0">
                <a:solidFill>
                  <a:prstClr val="black"/>
                </a:solidFill>
                <a:ea typeface="+mn-ea"/>
                <a:cs typeface="+mn-cs"/>
              </a:rPr>
              <a:t> </a:t>
            </a:r>
            <a:endParaRPr lang="en-AS" sz="750" kern="1200" dirty="0">
              <a:solidFill>
                <a:prstClr val="black"/>
              </a:solidFill>
              <a:ea typeface="+mn-ea"/>
              <a:cs typeface="+mn-cs"/>
            </a:endParaRPr>
          </a:p>
        </p:txBody>
      </p:sp>
    </p:spTree>
    <p:extLst>
      <p:ext uri="{BB962C8B-B14F-4D97-AF65-F5344CB8AC3E}">
        <p14:creationId xmlns:p14="http://schemas.microsoft.com/office/powerpoint/2010/main" val="414079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AD9AF1-50C3-43F2-A152-5CDFE0844FB7}"/>
              </a:ext>
            </a:extLst>
          </p:cNvPr>
          <p:cNvSpPr>
            <a:spLocks noGrp="1"/>
          </p:cNvSpPr>
          <p:nvPr>
            <p:ph type="sldNum" sz="quarter" idx="12"/>
          </p:nvPr>
        </p:nvSpPr>
        <p:spPr/>
        <p:txBody>
          <a:bodyPr/>
          <a:lstStyle/>
          <a:p>
            <a:pPr defTabSz="685800">
              <a:buClrTx/>
            </a:pPr>
            <a:fld id="{D495E168-DA5E-4888-8D8A-92B118324C14}" type="slidenum">
              <a:rPr lang="ru-RU" kern="1200">
                <a:solidFill>
                  <a:prstClr val="white"/>
                </a:solidFill>
                <a:ea typeface="+mn-ea"/>
                <a:cs typeface="+mn-cs"/>
              </a:rPr>
              <a:pPr defTabSz="685800">
                <a:buClrTx/>
              </a:pPr>
              <a:t>7</a:t>
            </a:fld>
            <a:endParaRPr lang="ru-RU" kern="1200" dirty="0">
              <a:solidFill>
                <a:prstClr val="white"/>
              </a:solidFill>
              <a:ea typeface="+mn-ea"/>
              <a:cs typeface="+mn-cs"/>
            </a:endParaRPr>
          </a:p>
        </p:txBody>
      </p:sp>
      <p:sp>
        <p:nvSpPr>
          <p:cNvPr id="6" name="Title 5">
            <a:extLst>
              <a:ext uri="{FF2B5EF4-FFF2-40B4-BE49-F238E27FC236}">
                <a16:creationId xmlns:a16="http://schemas.microsoft.com/office/drawing/2014/main" id="{5E7E03D2-CB54-429B-A897-AD28722096D4}"/>
              </a:ext>
            </a:extLst>
          </p:cNvPr>
          <p:cNvSpPr>
            <a:spLocks noGrp="1"/>
          </p:cNvSpPr>
          <p:nvPr>
            <p:ph type="title"/>
          </p:nvPr>
        </p:nvSpPr>
        <p:spPr/>
        <p:txBody>
          <a:bodyPr/>
          <a:lstStyle/>
          <a:p>
            <a:r>
              <a:rPr lang="en-US" dirty="0"/>
              <a:t>Problem – Users POV</a:t>
            </a:r>
          </a:p>
        </p:txBody>
      </p:sp>
      <p:sp>
        <p:nvSpPr>
          <p:cNvPr id="8" name="TextBox 7">
            <a:extLst>
              <a:ext uri="{FF2B5EF4-FFF2-40B4-BE49-F238E27FC236}">
                <a16:creationId xmlns:a16="http://schemas.microsoft.com/office/drawing/2014/main" id="{F70214B2-2782-4298-AD5D-18819F799CA9}"/>
              </a:ext>
            </a:extLst>
          </p:cNvPr>
          <p:cNvSpPr txBox="1"/>
          <p:nvPr/>
        </p:nvSpPr>
        <p:spPr>
          <a:xfrm>
            <a:off x="6742585" y="4859767"/>
            <a:ext cx="2223762" cy="219291"/>
          </a:xfrm>
          <a:prstGeom prst="rect">
            <a:avLst/>
          </a:prstGeom>
          <a:noFill/>
        </p:spPr>
        <p:txBody>
          <a:bodyPr wrap="square" rtlCol="0">
            <a:spAutoFit/>
          </a:bodyPr>
          <a:lstStyle/>
          <a:p>
            <a:pPr algn="ctr" defTabSz="685800">
              <a:buClrTx/>
            </a:pPr>
            <a:r>
              <a:rPr lang="en-AS" sz="825" i="1" kern="1200" dirty="0">
                <a:solidFill>
                  <a:prstClr val="black"/>
                </a:solidFill>
                <a:ea typeface="+mn-ea"/>
                <a:cs typeface="+mn-cs"/>
              </a:rPr>
              <a:t>Sources available in Appendix</a:t>
            </a:r>
            <a:endParaRPr lang="en-US" sz="900" i="1" kern="1200" dirty="0">
              <a:solidFill>
                <a:prstClr val="black"/>
              </a:solidFill>
              <a:ea typeface="+mn-ea"/>
              <a:cs typeface="+mn-cs"/>
            </a:endParaRPr>
          </a:p>
        </p:txBody>
      </p:sp>
      <p:grpSp>
        <p:nvGrpSpPr>
          <p:cNvPr id="4" name="Group 3">
            <a:extLst>
              <a:ext uri="{FF2B5EF4-FFF2-40B4-BE49-F238E27FC236}">
                <a16:creationId xmlns:a16="http://schemas.microsoft.com/office/drawing/2014/main" id="{50D8241D-BA6A-4B16-AE13-CFB839F092F2}"/>
              </a:ext>
            </a:extLst>
          </p:cNvPr>
          <p:cNvGrpSpPr/>
          <p:nvPr/>
        </p:nvGrpSpPr>
        <p:grpSpPr>
          <a:xfrm>
            <a:off x="888178" y="2211931"/>
            <a:ext cx="3799434" cy="2105551"/>
            <a:chOff x="649130" y="2385125"/>
            <a:chExt cx="3799434" cy="2105551"/>
          </a:xfrm>
        </p:grpSpPr>
        <p:pic>
          <p:nvPicPr>
            <p:cNvPr id="10" name="Picture 9">
              <a:extLst>
                <a:ext uri="{FF2B5EF4-FFF2-40B4-BE49-F238E27FC236}">
                  <a16:creationId xmlns:a16="http://schemas.microsoft.com/office/drawing/2014/main" id="{76141C2C-32FD-48C8-A0F5-E46A6997F10F}"/>
                </a:ext>
              </a:extLst>
            </p:cNvPr>
            <p:cNvPicPr>
              <a:picLocks noChangeAspect="1"/>
            </p:cNvPicPr>
            <p:nvPr/>
          </p:nvPicPr>
          <p:blipFill>
            <a:blip r:embed="rId3"/>
            <a:stretch>
              <a:fillRect/>
            </a:stretch>
          </p:blipFill>
          <p:spPr>
            <a:xfrm>
              <a:off x="649130" y="2552509"/>
              <a:ext cx="3757950" cy="599836"/>
            </a:xfrm>
            <a:prstGeom prst="rect">
              <a:avLst/>
            </a:prstGeom>
          </p:spPr>
        </p:pic>
        <p:pic>
          <p:nvPicPr>
            <p:cNvPr id="11" name="Picture 10">
              <a:extLst>
                <a:ext uri="{FF2B5EF4-FFF2-40B4-BE49-F238E27FC236}">
                  <a16:creationId xmlns:a16="http://schemas.microsoft.com/office/drawing/2014/main" id="{C549EA68-CA0F-4B31-B546-9395EDCAA55B}"/>
                </a:ext>
              </a:extLst>
            </p:cNvPr>
            <p:cNvPicPr>
              <a:picLocks noChangeAspect="1"/>
            </p:cNvPicPr>
            <p:nvPr/>
          </p:nvPicPr>
          <p:blipFill>
            <a:blip r:embed="rId4"/>
            <a:stretch>
              <a:fillRect/>
            </a:stretch>
          </p:blipFill>
          <p:spPr>
            <a:xfrm>
              <a:off x="659768" y="3152345"/>
              <a:ext cx="3788796" cy="1338331"/>
            </a:xfrm>
            <a:prstGeom prst="rect">
              <a:avLst/>
            </a:prstGeom>
          </p:spPr>
        </p:pic>
        <p:pic>
          <p:nvPicPr>
            <p:cNvPr id="12" name="Picture 11">
              <a:extLst>
                <a:ext uri="{FF2B5EF4-FFF2-40B4-BE49-F238E27FC236}">
                  <a16:creationId xmlns:a16="http://schemas.microsoft.com/office/drawing/2014/main" id="{03816ED5-D03C-4607-8981-176665575D27}"/>
                </a:ext>
              </a:extLst>
            </p:cNvPr>
            <p:cNvPicPr>
              <a:picLocks noChangeAspect="1"/>
            </p:cNvPicPr>
            <p:nvPr/>
          </p:nvPicPr>
          <p:blipFill rotWithShape="1">
            <a:blip r:embed="rId5"/>
            <a:srcRect l="15050"/>
            <a:stretch/>
          </p:blipFill>
          <p:spPr>
            <a:xfrm>
              <a:off x="659768" y="2385125"/>
              <a:ext cx="932530" cy="314321"/>
            </a:xfrm>
            <a:prstGeom prst="rect">
              <a:avLst/>
            </a:prstGeom>
          </p:spPr>
        </p:pic>
        <p:sp>
          <p:nvSpPr>
            <p:cNvPr id="2" name="Rectangle 1">
              <a:extLst>
                <a:ext uri="{FF2B5EF4-FFF2-40B4-BE49-F238E27FC236}">
                  <a16:creationId xmlns:a16="http://schemas.microsoft.com/office/drawing/2014/main" id="{DB1FAF03-34CD-42BD-96A1-71945080CDD3}"/>
                </a:ext>
              </a:extLst>
            </p:cNvPr>
            <p:cNvSpPr/>
            <p:nvPr/>
          </p:nvSpPr>
          <p:spPr>
            <a:xfrm>
              <a:off x="928453" y="3450116"/>
              <a:ext cx="1685672" cy="247596"/>
            </a:xfrm>
            <a:prstGeom prst="rect">
              <a:avLst/>
            </a:prstGeom>
            <a:solidFill>
              <a:srgbClr val="FFFF00">
                <a:alpha val="20000"/>
              </a:srgbClr>
            </a:solidFill>
            <a:ln w="12700" cap="flat">
              <a:noFill/>
              <a:prstDash val="solid"/>
              <a:miter/>
            </a:ln>
          </p:spPr>
          <p:txBody>
            <a:bodyPr rtlCol="0" anchor="ctr"/>
            <a:lstStyle/>
            <a:p>
              <a:pPr algn="l"/>
              <a:endParaRPr lang="en-IN" dirty="0"/>
            </a:p>
          </p:txBody>
        </p:sp>
      </p:grpSp>
      <p:sp>
        <p:nvSpPr>
          <p:cNvPr id="15" name="TextBox 14">
            <a:extLst>
              <a:ext uri="{FF2B5EF4-FFF2-40B4-BE49-F238E27FC236}">
                <a16:creationId xmlns:a16="http://schemas.microsoft.com/office/drawing/2014/main" id="{A0D7618F-61CA-4D2A-BFB5-87FD4CC9BC74}"/>
              </a:ext>
            </a:extLst>
          </p:cNvPr>
          <p:cNvSpPr txBox="1"/>
          <p:nvPr/>
        </p:nvSpPr>
        <p:spPr>
          <a:xfrm>
            <a:off x="859874" y="1435867"/>
            <a:ext cx="7655476" cy="323165"/>
          </a:xfrm>
          <a:prstGeom prst="rect">
            <a:avLst/>
          </a:prstGeom>
          <a:noFill/>
        </p:spPr>
        <p:txBody>
          <a:bodyPr wrap="square" rtlCol="0">
            <a:spAutoFit/>
          </a:bodyPr>
          <a:lstStyle/>
          <a:p>
            <a:pPr algn="ctr" defTabSz="685800">
              <a:buClrTx/>
            </a:pPr>
            <a:r>
              <a:rPr lang="en-US" sz="1500" b="1" i="1" kern="1200" dirty="0">
                <a:latin typeface="Miller Text"/>
                <a:ea typeface="+mn-ea"/>
                <a:cs typeface="+mn-cs"/>
              </a:rPr>
              <a:t>People don’t know who is interested in what or how to go about having a conversation</a:t>
            </a:r>
            <a:endParaRPr lang="en-US" sz="1500" b="1" i="1" kern="1200" dirty="0">
              <a:solidFill>
                <a:prstClr val="black"/>
              </a:solidFill>
              <a:ea typeface="+mn-ea"/>
              <a:cs typeface="+mn-cs"/>
            </a:endParaRPr>
          </a:p>
        </p:txBody>
      </p:sp>
      <p:pic>
        <p:nvPicPr>
          <p:cNvPr id="7" name="Picture 6">
            <a:extLst>
              <a:ext uri="{FF2B5EF4-FFF2-40B4-BE49-F238E27FC236}">
                <a16:creationId xmlns:a16="http://schemas.microsoft.com/office/drawing/2014/main" id="{3ED977C1-B5EA-4256-AE74-CE0E3000E116}"/>
              </a:ext>
            </a:extLst>
          </p:cNvPr>
          <p:cNvPicPr>
            <a:picLocks noChangeAspect="1"/>
          </p:cNvPicPr>
          <p:nvPr/>
        </p:nvPicPr>
        <p:blipFill>
          <a:blip r:embed="rId6"/>
          <a:stretch>
            <a:fillRect/>
          </a:stretch>
        </p:blipFill>
        <p:spPr>
          <a:xfrm>
            <a:off x="4914813" y="2508377"/>
            <a:ext cx="4010050" cy="1068528"/>
          </a:xfrm>
          <a:prstGeom prst="rect">
            <a:avLst/>
          </a:prstGeom>
        </p:spPr>
      </p:pic>
      <p:pic>
        <p:nvPicPr>
          <p:cNvPr id="17" name="Picture 16">
            <a:extLst>
              <a:ext uri="{FF2B5EF4-FFF2-40B4-BE49-F238E27FC236}">
                <a16:creationId xmlns:a16="http://schemas.microsoft.com/office/drawing/2014/main" id="{C53C44CA-9E5F-496D-A766-74CC31E01097}"/>
              </a:ext>
            </a:extLst>
          </p:cNvPr>
          <p:cNvPicPr>
            <a:picLocks noChangeAspect="1"/>
          </p:cNvPicPr>
          <p:nvPr/>
        </p:nvPicPr>
        <p:blipFill>
          <a:blip r:embed="rId7"/>
          <a:stretch>
            <a:fillRect/>
          </a:stretch>
        </p:blipFill>
        <p:spPr>
          <a:xfrm>
            <a:off x="4873329" y="2222154"/>
            <a:ext cx="751637" cy="314321"/>
          </a:xfrm>
          <a:prstGeom prst="rect">
            <a:avLst/>
          </a:prstGeom>
        </p:spPr>
      </p:pic>
    </p:spTree>
    <p:extLst>
      <p:ext uri="{BB962C8B-B14F-4D97-AF65-F5344CB8AC3E}">
        <p14:creationId xmlns:p14="http://schemas.microsoft.com/office/powerpoint/2010/main" val="336099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C1DCA7C-FFB2-460E-AB72-986EABE3095B}"/>
              </a:ext>
            </a:extLst>
          </p:cNvPr>
          <p:cNvSpPr/>
          <p:nvPr/>
        </p:nvSpPr>
        <p:spPr>
          <a:xfrm>
            <a:off x="2121031" y="1377853"/>
            <a:ext cx="4732256" cy="3474027"/>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l"/>
            <a:endParaRPr lang="en-IN" dirty="0"/>
          </a:p>
        </p:txBody>
      </p:sp>
      <p:sp>
        <p:nvSpPr>
          <p:cNvPr id="3" name="Slide Number Placeholder 2">
            <a:extLst>
              <a:ext uri="{FF2B5EF4-FFF2-40B4-BE49-F238E27FC236}">
                <a16:creationId xmlns:a16="http://schemas.microsoft.com/office/drawing/2014/main" id="{43AD9AF1-50C3-43F2-A152-5CDFE0844FB7}"/>
              </a:ext>
            </a:extLst>
          </p:cNvPr>
          <p:cNvSpPr>
            <a:spLocks noGrp="1"/>
          </p:cNvSpPr>
          <p:nvPr>
            <p:ph type="sldNum" sz="quarter" idx="12"/>
          </p:nvPr>
        </p:nvSpPr>
        <p:spPr/>
        <p:txBody>
          <a:bodyPr/>
          <a:lstStyle/>
          <a:p>
            <a:pPr defTabSz="685800">
              <a:buClrTx/>
            </a:pPr>
            <a:fld id="{D495E168-DA5E-4888-8D8A-92B118324C14}" type="slidenum">
              <a:rPr lang="ru-RU" kern="1200">
                <a:solidFill>
                  <a:prstClr val="white"/>
                </a:solidFill>
                <a:ea typeface="+mn-ea"/>
                <a:cs typeface="+mn-cs"/>
              </a:rPr>
              <a:pPr defTabSz="685800">
                <a:buClrTx/>
              </a:pPr>
              <a:t>8</a:t>
            </a:fld>
            <a:endParaRPr lang="ru-RU" kern="1200" dirty="0">
              <a:solidFill>
                <a:prstClr val="white"/>
              </a:solidFill>
              <a:ea typeface="+mn-ea"/>
              <a:cs typeface="+mn-cs"/>
            </a:endParaRPr>
          </a:p>
        </p:txBody>
      </p:sp>
      <p:sp>
        <p:nvSpPr>
          <p:cNvPr id="6" name="Title 5">
            <a:extLst>
              <a:ext uri="{FF2B5EF4-FFF2-40B4-BE49-F238E27FC236}">
                <a16:creationId xmlns:a16="http://schemas.microsoft.com/office/drawing/2014/main" id="{5E7E03D2-CB54-429B-A897-AD28722096D4}"/>
              </a:ext>
            </a:extLst>
          </p:cNvPr>
          <p:cNvSpPr>
            <a:spLocks noGrp="1"/>
          </p:cNvSpPr>
          <p:nvPr>
            <p:ph type="title"/>
          </p:nvPr>
        </p:nvSpPr>
        <p:spPr/>
        <p:txBody>
          <a:bodyPr/>
          <a:lstStyle/>
          <a:p>
            <a:r>
              <a:rPr lang="en-US" dirty="0"/>
              <a:t>PESTLE Analysis</a:t>
            </a:r>
          </a:p>
        </p:txBody>
      </p:sp>
      <p:sp>
        <p:nvSpPr>
          <p:cNvPr id="8" name="TextBox 7">
            <a:extLst>
              <a:ext uri="{FF2B5EF4-FFF2-40B4-BE49-F238E27FC236}">
                <a16:creationId xmlns:a16="http://schemas.microsoft.com/office/drawing/2014/main" id="{F70214B2-2782-4298-AD5D-18819F799CA9}"/>
              </a:ext>
            </a:extLst>
          </p:cNvPr>
          <p:cNvSpPr txBox="1"/>
          <p:nvPr/>
        </p:nvSpPr>
        <p:spPr>
          <a:xfrm>
            <a:off x="6742585" y="4859767"/>
            <a:ext cx="2223762" cy="219291"/>
          </a:xfrm>
          <a:prstGeom prst="rect">
            <a:avLst/>
          </a:prstGeom>
          <a:noFill/>
        </p:spPr>
        <p:txBody>
          <a:bodyPr wrap="square" rtlCol="0">
            <a:spAutoFit/>
          </a:bodyPr>
          <a:lstStyle/>
          <a:p>
            <a:pPr algn="ctr" defTabSz="685800">
              <a:buClrTx/>
            </a:pPr>
            <a:r>
              <a:rPr lang="en-AS" sz="825" i="1" kern="1200" dirty="0">
                <a:solidFill>
                  <a:prstClr val="black"/>
                </a:solidFill>
                <a:ea typeface="+mn-ea"/>
                <a:cs typeface="+mn-cs"/>
              </a:rPr>
              <a:t>Sources available in Appendix</a:t>
            </a:r>
            <a:endParaRPr lang="en-US" sz="900" i="1" kern="1200" dirty="0">
              <a:solidFill>
                <a:prstClr val="black"/>
              </a:solidFill>
              <a:ea typeface="+mn-ea"/>
              <a:cs typeface="+mn-cs"/>
            </a:endParaRPr>
          </a:p>
        </p:txBody>
      </p:sp>
      <p:sp>
        <p:nvSpPr>
          <p:cNvPr id="15" name="Google Shape;110;p19">
            <a:extLst>
              <a:ext uri="{FF2B5EF4-FFF2-40B4-BE49-F238E27FC236}">
                <a16:creationId xmlns:a16="http://schemas.microsoft.com/office/drawing/2014/main" id="{30942E0B-68C8-4BD0-A9BF-D8C87B5FA70C}"/>
              </a:ext>
            </a:extLst>
          </p:cNvPr>
          <p:cNvSpPr txBox="1"/>
          <p:nvPr/>
        </p:nvSpPr>
        <p:spPr>
          <a:xfrm>
            <a:off x="2417534" y="1369966"/>
            <a:ext cx="4515978" cy="340093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br>
              <a:rPr lang="en-US" sz="850" b="1" dirty="0">
                <a:solidFill>
                  <a:schemeClr val="dk1"/>
                </a:solidFill>
                <a:latin typeface="Helvetica Neue Light"/>
                <a:ea typeface="Helvetica Neue Light"/>
                <a:cs typeface="Helvetica Neue Light"/>
                <a:sym typeface="Helvetica Neue Light"/>
              </a:rPr>
            </a:br>
            <a:r>
              <a:rPr lang="en-US" sz="850" b="1" dirty="0">
                <a:solidFill>
                  <a:schemeClr val="dk1"/>
                </a:solidFill>
                <a:latin typeface="Helvetica Neue Light"/>
                <a:ea typeface="Helvetica Neue Light"/>
                <a:cs typeface="Helvetica Neue Light"/>
                <a:sym typeface="Helvetica Neue Light"/>
              </a:rPr>
              <a:t>Political</a:t>
            </a:r>
          </a:p>
          <a:p>
            <a:pPr marL="114300" lvl="0" indent="-120650" algn="l" rtl="0">
              <a:spcBef>
                <a:spcPts val="0"/>
              </a:spcBef>
              <a:spcAft>
                <a:spcPts val="0"/>
              </a:spcAft>
              <a:buClr>
                <a:schemeClr val="dk1"/>
              </a:buClr>
              <a:buSzPts val="1000"/>
              <a:buFont typeface="Helvetica Neue Light"/>
              <a:buChar char="●"/>
            </a:pPr>
            <a:r>
              <a:rPr lang="en-US" sz="850" dirty="0">
                <a:solidFill>
                  <a:schemeClr val="dk1"/>
                </a:solidFill>
                <a:latin typeface="Helvetica Neue Light"/>
                <a:ea typeface="Helvetica Neue Light"/>
                <a:cs typeface="Helvetica Neue Light"/>
                <a:sym typeface="Helvetica Neue Light"/>
              </a:rPr>
              <a:t>No large gatherings in the initial phase post-COVID</a:t>
            </a:r>
            <a:endParaRPr lang="en" sz="850" b="1" dirty="0">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None/>
            </a:pPr>
            <a:br>
              <a:rPr lang="en" sz="850" b="1" dirty="0">
                <a:solidFill>
                  <a:schemeClr val="dk1"/>
                </a:solidFill>
                <a:latin typeface="Helvetica Neue Light"/>
                <a:ea typeface="Helvetica Neue Light"/>
                <a:cs typeface="Helvetica Neue Light"/>
                <a:sym typeface="Helvetica Neue Light"/>
              </a:rPr>
            </a:br>
            <a:r>
              <a:rPr lang="en" sz="850" b="1" dirty="0">
                <a:solidFill>
                  <a:schemeClr val="dk1"/>
                </a:solidFill>
                <a:latin typeface="Helvetica Neue Light"/>
                <a:ea typeface="Helvetica Neue Light"/>
                <a:cs typeface="Helvetica Neue Light"/>
                <a:sym typeface="Helvetica Neue Light"/>
              </a:rPr>
              <a:t>Economic</a:t>
            </a:r>
            <a:endParaRPr sz="850" b="1" dirty="0">
              <a:solidFill>
                <a:schemeClr val="dk1"/>
              </a:solidFill>
              <a:latin typeface="Helvetica Neue Light"/>
              <a:ea typeface="Helvetica Neue Light"/>
              <a:cs typeface="Helvetica Neue Light"/>
              <a:sym typeface="Helvetica Neue Light"/>
            </a:endParaRPr>
          </a:p>
          <a:p>
            <a:pPr marL="114300" lvl="0" indent="-120650" algn="l" rtl="0">
              <a:spcBef>
                <a:spcPts val="0"/>
              </a:spcBef>
              <a:spcAft>
                <a:spcPts val="0"/>
              </a:spcAft>
              <a:buClr>
                <a:schemeClr val="dk1"/>
              </a:buClr>
              <a:buSzPts val="1000"/>
              <a:buFont typeface="Helvetica Neue Light"/>
              <a:buChar char="●"/>
            </a:pPr>
            <a:r>
              <a:rPr lang="en-IN" sz="850" dirty="0">
                <a:solidFill>
                  <a:schemeClr val="dk1"/>
                </a:solidFill>
                <a:latin typeface="Helvetica Neue Light"/>
                <a:ea typeface="Helvetica Neue Light"/>
                <a:cs typeface="Helvetica Neue Light"/>
                <a:sym typeface="Helvetica Neue Light"/>
              </a:rPr>
              <a:t>Increased investment in mental health and talent by companies</a:t>
            </a:r>
          </a:p>
          <a:p>
            <a:pPr marL="114300" lvl="0" indent="-120650" algn="l" rtl="0">
              <a:spcBef>
                <a:spcPts val="0"/>
              </a:spcBef>
              <a:spcAft>
                <a:spcPts val="0"/>
              </a:spcAft>
              <a:buClr>
                <a:schemeClr val="dk1"/>
              </a:buClr>
              <a:buSzPts val="1000"/>
              <a:buFont typeface="Helvetica Neue Light"/>
              <a:buChar char="●"/>
            </a:pPr>
            <a:r>
              <a:rPr lang="en-IN" sz="850" dirty="0">
                <a:solidFill>
                  <a:schemeClr val="dk1"/>
                </a:solidFill>
                <a:latin typeface="Helvetica Neue Light"/>
                <a:ea typeface="Helvetica Neue Light"/>
                <a:cs typeface="Helvetica Neue Light"/>
                <a:sym typeface="Helvetica Neue Light"/>
              </a:rPr>
              <a:t>Social tech can boost productivity by 25%, </a:t>
            </a:r>
            <a:r>
              <a:rPr lang="en-IN" sz="850" dirty="0">
                <a:solidFill>
                  <a:schemeClr val="dk1"/>
                </a:solidFill>
                <a:latin typeface="Helvetica Neue Light"/>
                <a:ea typeface="Helvetica Neue Light"/>
                <a:cs typeface="Helvetica Neue Light"/>
                <a:sym typeface="Helvetica Neue Light"/>
                <a:hlinkClick r:id="rId3"/>
              </a:rPr>
              <a:t>McKinsey Study</a:t>
            </a:r>
            <a:endParaRPr lang="en-IN" sz="850" dirty="0">
              <a:solidFill>
                <a:schemeClr val="dk1"/>
              </a:solidFill>
              <a:latin typeface="Helvetica Neue Light"/>
              <a:ea typeface="Helvetica Neue Light"/>
              <a:cs typeface="Helvetica Neue Light"/>
              <a:sym typeface="Helvetica Neue Light"/>
            </a:endParaRPr>
          </a:p>
          <a:p>
            <a:pPr marL="114300" lvl="0" indent="-120650" algn="l" rtl="0">
              <a:spcBef>
                <a:spcPts val="0"/>
              </a:spcBef>
              <a:spcAft>
                <a:spcPts val="0"/>
              </a:spcAft>
              <a:buClr>
                <a:schemeClr val="dk1"/>
              </a:buClr>
              <a:buSzPts val="1000"/>
              <a:buFont typeface="Helvetica Neue Light"/>
              <a:buChar char="●"/>
            </a:pPr>
            <a:r>
              <a:rPr lang="en-IN" sz="850" dirty="0">
                <a:solidFill>
                  <a:schemeClr val="dk1"/>
                </a:solidFill>
                <a:latin typeface="Helvetica Neue Light"/>
                <a:ea typeface="Helvetica Neue Light"/>
                <a:cs typeface="Helvetica Neue Light"/>
                <a:sym typeface="Helvetica Neue Light"/>
              </a:rPr>
              <a:t>Interest-based communities have a large market; Meetup has ~49M active users</a:t>
            </a:r>
          </a:p>
          <a:p>
            <a:pPr marL="0" lvl="0" indent="0" algn="l" rtl="0">
              <a:spcBef>
                <a:spcPts val="0"/>
              </a:spcBef>
              <a:spcAft>
                <a:spcPts val="0"/>
              </a:spcAft>
              <a:buNone/>
            </a:pPr>
            <a:endParaRPr lang="en" sz="850" b="1" dirty="0">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None/>
            </a:pPr>
            <a:r>
              <a:rPr lang="en" sz="850" b="1" dirty="0">
                <a:solidFill>
                  <a:schemeClr val="dk1"/>
                </a:solidFill>
                <a:latin typeface="Helvetica Neue Light"/>
                <a:ea typeface="Helvetica Neue Light"/>
                <a:cs typeface="Helvetica Neue Light"/>
                <a:sym typeface="Helvetica Neue Light"/>
              </a:rPr>
              <a:t>Social</a:t>
            </a:r>
            <a:endParaRPr sz="850" b="1" dirty="0">
              <a:solidFill>
                <a:schemeClr val="dk1"/>
              </a:solidFill>
              <a:latin typeface="Helvetica Neue Light"/>
              <a:ea typeface="Helvetica Neue Light"/>
              <a:cs typeface="Helvetica Neue Light"/>
              <a:sym typeface="Helvetica Neue Light"/>
            </a:endParaRPr>
          </a:p>
          <a:p>
            <a:pPr marL="114300" lvl="0" indent="-120650" algn="l" rtl="0">
              <a:spcBef>
                <a:spcPts val="0"/>
              </a:spcBef>
              <a:spcAft>
                <a:spcPts val="0"/>
              </a:spcAft>
              <a:buClr>
                <a:schemeClr val="dk1"/>
              </a:buClr>
              <a:buSzPts val="1000"/>
              <a:buFont typeface="Helvetica Neue Light"/>
              <a:buChar char="●"/>
            </a:pPr>
            <a:r>
              <a:rPr lang="en-US" sz="850" dirty="0"/>
              <a:t>More than </a:t>
            </a:r>
            <a:r>
              <a:rPr lang="en-AS" sz="850" dirty="0"/>
              <a:t>5 hours spent each day doing nothing</a:t>
            </a:r>
            <a:r>
              <a:rPr lang="en-US" sz="850" dirty="0"/>
              <a:t> by an average American, </a:t>
            </a:r>
            <a:r>
              <a:rPr lang="en-US" sz="850" dirty="0">
                <a:hlinkClick r:id="rId4"/>
              </a:rPr>
              <a:t>CDC</a:t>
            </a:r>
            <a:endParaRPr lang="en-US" sz="850" dirty="0"/>
          </a:p>
          <a:p>
            <a:pPr marL="114300" indent="-120650">
              <a:buClr>
                <a:schemeClr val="dk1"/>
              </a:buClr>
              <a:buSzPts val="1000"/>
              <a:buFont typeface="Helvetica Neue Light"/>
              <a:buChar char="●"/>
            </a:pPr>
            <a:r>
              <a:rPr lang="en-AS" sz="850" dirty="0"/>
              <a:t>26%</a:t>
            </a:r>
            <a:r>
              <a:rPr lang="en-US" sz="850" dirty="0"/>
              <a:t> millennials</a:t>
            </a:r>
            <a:r>
              <a:rPr lang="en-AS" sz="850" dirty="0"/>
              <a:t> do not know their neighbour's first nam</a:t>
            </a:r>
            <a:r>
              <a:rPr lang="en-US" sz="850" dirty="0"/>
              <a:t>e, </a:t>
            </a:r>
            <a:r>
              <a:rPr lang="en-US" sz="850" dirty="0" err="1">
                <a:hlinkClick r:id="rId5"/>
              </a:rPr>
              <a:t>OnePoll</a:t>
            </a:r>
            <a:r>
              <a:rPr lang="en-US" sz="850" dirty="0">
                <a:hlinkClick r:id="rId5"/>
              </a:rPr>
              <a:t> Study</a:t>
            </a:r>
            <a:endParaRPr lang="en-IN" sz="850" dirty="0">
              <a:solidFill>
                <a:schemeClr val="dk1"/>
              </a:solidFill>
              <a:latin typeface="Helvetica Neue Light"/>
              <a:ea typeface="Helvetica Neue Light"/>
              <a:cs typeface="Helvetica Neue Light"/>
              <a:sym typeface="Helvetica Neue Light"/>
            </a:endParaRPr>
          </a:p>
          <a:p>
            <a:pPr marL="114300" lvl="0" indent="-120650" algn="l" rtl="0">
              <a:spcBef>
                <a:spcPts val="0"/>
              </a:spcBef>
              <a:spcAft>
                <a:spcPts val="0"/>
              </a:spcAft>
              <a:buClr>
                <a:schemeClr val="dk1"/>
              </a:buClr>
              <a:buSzPts val="1000"/>
              <a:buFont typeface="Helvetica Neue Light"/>
              <a:buChar char="●"/>
            </a:pPr>
            <a:r>
              <a:rPr lang="en-IN" sz="850" dirty="0">
                <a:solidFill>
                  <a:schemeClr val="dk1"/>
                </a:solidFill>
                <a:latin typeface="Helvetica Neue Light"/>
                <a:ea typeface="Helvetica Neue Light"/>
                <a:cs typeface="Helvetica Neue Light"/>
                <a:sym typeface="Helvetica Neue Light"/>
              </a:rPr>
              <a:t>Increased frustration by staying indoors during COVID-19</a:t>
            </a:r>
          </a:p>
          <a:p>
            <a:pPr marL="114300" lvl="0" indent="-120650" algn="l" rtl="0">
              <a:spcBef>
                <a:spcPts val="0"/>
              </a:spcBef>
              <a:spcAft>
                <a:spcPts val="0"/>
              </a:spcAft>
              <a:buClr>
                <a:schemeClr val="dk1"/>
              </a:buClr>
              <a:buSzPts val="1000"/>
              <a:buFont typeface="Helvetica Neue Light"/>
              <a:buChar char="●"/>
            </a:pPr>
            <a:r>
              <a:rPr lang="en-IN" sz="850" dirty="0">
                <a:solidFill>
                  <a:schemeClr val="dk1"/>
                </a:solidFill>
                <a:latin typeface="Helvetica Neue Light"/>
                <a:ea typeface="Helvetica Neue Light"/>
                <a:cs typeface="Helvetica Neue Light"/>
                <a:sym typeface="Helvetica Neue Light"/>
              </a:rPr>
              <a:t>Most people don’t know who has a shared interest as them</a:t>
            </a:r>
          </a:p>
          <a:p>
            <a:pPr marL="114300" lvl="0" indent="-120650" algn="l" rtl="0">
              <a:spcBef>
                <a:spcPts val="0"/>
              </a:spcBef>
              <a:spcAft>
                <a:spcPts val="0"/>
              </a:spcAft>
              <a:buClr>
                <a:schemeClr val="dk1"/>
              </a:buClr>
              <a:buSzPts val="1000"/>
              <a:buFont typeface="Helvetica Neue Light"/>
              <a:buChar char="●"/>
            </a:pPr>
            <a:r>
              <a:rPr lang="en-IN" sz="850" dirty="0">
                <a:solidFill>
                  <a:schemeClr val="dk1"/>
                </a:solidFill>
                <a:latin typeface="Helvetica Neue Light"/>
                <a:ea typeface="Helvetica Neue Light"/>
                <a:cs typeface="Helvetica Neue Light"/>
                <a:sym typeface="Helvetica Neue Light"/>
              </a:rPr>
              <a:t>Less interactions because internet has consumed humans which is otherwise a social species</a:t>
            </a:r>
          </a:p>
          <a:p>
            <a:pPr lvl="0" algn="l" rtl="0">
              <a:spcBef>
                <a:spcPts val="0"/>
              </a:spcBef>
              <a:spcAft>
                <a:spcPts val="0"/>
              </a:spcAft>
              <a:buClr>
                <a:schemeClr val="dk1"/>
              </a:buClr>
              <a:buSzPts val="1000"/>
            </a:pPr>
            <a:endParaRPr lang="en-IN" sz="850" dirty="0">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None/>
            </a:pPr>
            <a:r>
              <a:rPr lang="en" sz="850" b="1" dirty="0">
                <a:solidFill>
                  <a:schemeClr val="dk1"/>
                </a:solidFill>
                <a:latin typeface="Helvetica Neue Light"/>
                <a:ea typeface="Helvetica Neue Light"/>
                <a:cs typeface="Helvetica Neue Light"/>
                <a:sym typeface="Helvetica Neue Light"/>
              </a:rPr>
              <a:t>Technological</a:t>
            </a:r>
            <a:endParaRPr sz="850" b="1" dirty="0">
              <a:solidFill>
                <a:schemeClr val="dk1"/>
              </a:solidFill>
              <a:latin typeface="Helvetica Neue Light"/>
              <a:ea typeface="Helvetica Neue Light"/>
              <a:cs typeface="Helvetica Neue Light"/>
              <a:sym typeface="Helvetica Neue Light"/>
            </a:endParaRPr>
          </a:p>
          <a:p>
            <a:pPr marL="114300" lvl="0" indent="-120650" algn="l" rtl="0">
              <a:spcBef>
                <a:spcPts val="0"/>
              </a:spcBef>
              <a:spcAft>
                <a:spcPts val="0"/>
              </a:spcAft>
              <a:buClr>
                <a:schemeClr val="dk1"/>
              </a:buClr>
              <a:buSzPts val="1000"/>
              <a:buFont typeface="Helvetica Neue Light"/>
              <a:buChar char="●"/>
            </a:pPr>
            <a:r>
              <a:rPr lang="en" sz="850" dirty="0">
                <a:solidFill>
                  <a:schemeClr val="tx1"/>
                </a:solidFill>
                <a:latin typeface="Helvetica Neue Light"/>
                <a:ea typeface="Helvetica Neue Light"/>
                <a:cs typeface="Helvetica Neue Light"/>
                <a:sym typeface="Helvetica Neue Light"/>
              </a:rPr>
              <a:t>Increased investment in location satellites has improved location accuracy</a:t>
            </a:r>
          </a:p>
          <a:p>
            <a:pPr marL="114300" lvl="0" indent="-120650" algn="l" rtl="0">
              <a:spcBef>
                <a:spcPts val="0"/>
              </a:spcBef>
              <a:spcAft>
                <a:spcPts val="0"/>
              </a:spcAft>
              <a:buClr>
                <a:schemeClr val="dk1"/>
              </a:buClr>
              <a:buSzPts val="1000"/>
              <a:buFont typeface="Helvetica Neue Light"/>
              <a:buChar char="●"/>
            </a:pPr>
            <a:r>
              <a:rPr lang="en" sz="850" dirty="0">
                <a:solidFill>
                  <a:schemeClr val="tx1"/>
                </a:solidFill>
                <a:latin typeface="Helvetica Neue Light"/>
                <a:ea typeface="Helvetica Neue Light"/>
                <a:cs typeface="Helvetica Neue Light"/>
                <a:sym typeface="Helvetica Neue Light"/>
              </a:rPr>
              <a:t>Increased network usage, speed, connectivity, and reliability</a:t>
            </a:r>
          </a:p>
          <a:p>
            <a:pPr lvl="0" algn="l" rtl="0">
              <a:spcBef>
                <a:spcPts val="0"/>
              </a:spcBef>
              <a:spcAft>
                <a:spcPts val="0"/>
              </a:spcAft>
              <a:buClr>
                <a:schemeClr val="dk1"/>
              </a:buClr>
              <a:buSzPts val="1000"/>
            </a:pPr>
            <a:endParaRPr lang="en-IN" sz="850" dirty="0">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None/>
            </a:pPr>
            <a:r>
              <a:rPr lang="en" sz="850" b="1" dirty="0">
                <a:solidFill>
                  <a:schemeClr val="dk1"/>
                </a:solidFill>
                <a:latin typeface="Helvetica Neue Light"/>
                <a:ea typeface="Helvetica Neue Light"/>
                <a:cs typeface="Helvetica Neue Light"/>
                <a:sym typeface="Helvetica Neue Light"/>
              </a:rPr>
              <a:t>Legal</a:t>
            </a:r>
            <a:endParaRPr lang="en" sz="850" dirty="0">
              <a:solidFill>
                <a:schemeClr val="dk1"/>
              </a:solidFill>
              <a:latin typeface="Helvetica Neue Light"/>
              <a:ea typeface="Helvetica Neue Light"/>
              <a:cs typeface="Helvetica Neue Light"/>
              <a:sym typeface="Helvetica Neue Light"/>
            </a:endParaRPr>
          </a:p>
          <a:p>
            <a:pPr marL="114300" lvl="0" indent="-120650" algn="l" rtl="0">
              <a:spcBef>
                <a:spcPts val="0"/>
              </a:spcBef>
              <a:spcAft>
                <a:spcPts val="0"/>
              </a:spcAft>
              <a:buClr>
                <a:schemeClr val="dk1"/>
              </a:buClr>
              <a:buSzPts val="1000"/>
              <a:buFont typeface="Helvetica Neue Light"/>
              <a:buChar char="●"/>
            </a:pPr>
            <a:r>
              <a:rPr lang="en" sz="850" dirty="0">
                <a:solidFill>
                  <a:schemeClr val="dk1"/>
                </a:solidFill>
                <a:latin typeface="Helvetica Neue Light"/>
                <a:ea typeface="Helvetica Neue Light"/>
                <a:cs typeface="Helvetica Neue Light"/>
                <a:sym typeface="Helvetica Neue Light"/>
              </a:rPr>
              <a:t>Labor laws to improve work-life balance, </a:t>
            </a:r>
            <a:r>
              <a:rPr lang="en" sz="850" dirty="0">
                <a:solidFill>
                  <a:schemeClr val="dk1"/>
                </a:solidFill>
                <a:latin typeface="Helvetica Neue Light"/>
                <a:ea typeface="Helvetica Neue Light"/>
                <a:cs typeface="Helvetica Neue Light"/>
                <a:sym typeface="Helvetica Neue Light"/>
                <a:hlinkClick r:id="rId6"/>
              </a:rPr>
              <a:t>Source</a:t>
            </a:r>
            <a:endParaRPr lang="en" sz="850" dirty="0">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None/>
            </a:pPr>
            <a:endParaRPr sz="850" dirty="0">
              <a:solidFill>
                <a:schemeClr val="dk1"/>
              </a:solidFill>
              <a:latin typeface="Helvetica Neue Light"/>
              <a:ea typeface="Helvetica Neue Light"/>
              <a:cs typeface="Helvetica Neue Light"/>
              <a:sym typeface="Helvetica Neue Light"/>
            </a:endParaRPr>
          </a:p>
          <a:p>
            <a:pPr marL="0" lvl="0" indent="0" algn="l" rtl="0">
              <a:spcBef>
                <a:spcPts val="0"/>
              </a:spcBef>
              <a:spcAft>
                <a:spcPts val="0"/>
              </a:spcAft>
              <a:buNone/>
            </a:pPr>
            <a:r>
              <a:rPr lang="en" sz="850" b="1" dirty="0">
                <a:solidFill>
                  <a:schemeClr val="dk1"/>
                </a:solidFill>
                <a:latin typeface="Helvetica Neue Light"/>
                <a:ea typeface="Helvetica Neue Light"/>
                <a:cs typeface="Helvetica Neue Light"/>
                <a:sym typeface="Helvetica Neue Light"/>
              </a:rPr>
              <a:t>Environmental</a:t>
            </a:r>
            <a:endParaRPr sz="850" b="1" dirty="0">
              <a:solidFill>
                <a:schemeClr val="dk1"/>
              </a:solidFill>
              <a:latin typeface="Helvetica Neue Light"/>
              <a:ea typeface="Helvetica Neue Light"/>
              <a:cs typeface="Helvetica Neue Light"/>
              <a:sym typeface="Helvetica Neue Light"/>
            </a:endParaRPr>
          </a:p>
          <a:p>
            <a:pPr marL="114300" lvl="0" indent="-120650" algn="l" rtl="0">
              <a:spcBef>
                <a:spcPts val="0"/>
              </a:spcBef>
              <a:spcAft>
                <a:spcPts val="0"/>
              </a:spcAft>
              <a:buClr>
                <a:schemeClr val="dk1"/>
              </a:buClr>
              <a:buSzPts val="1000"/>
              <a:buFont typeface="Helvetica Neue Light"/>
              <a:buChar char="●"/>
            </a:pPr>
            <a:r>
              <a:rPr lang="en" sz="850" dirty="0">
                <a:solidFill>
                  <a:schemeClr val="dk1"/>
                </a:solidFill>
                <a:latin typeface="Helvetica Neue Light"/>
                <a:ea typeface="Helvetica Neue Light"/>
                <a:cs typeface="Helvetica Neue Light"/>
                <a:sym typeface="Helvetica Neue Light"/>
              </a:rPr>
              <a:t>COVID-19 has severly impacted mental health</a:t>
            </a:r>
            <a:endParaRPr sz="850" dirty="0">
              <a:solidFill>
                <a:schemeClr val="dk1"/>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214088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6B5C7-C6B7-4066-96F2-E0E890C0D295}"/>
              </a:ext>
            </a:extLst>
          </p:cNvPr>
          <p:cNvSpPr>
            <a:spLocks noGrp="1"/>
          </p:cNvSpPr>
          <p:nvPr>
            <p:ph type="sldNum" sz="quarter" idx="12"/>
          </p:nvPr>
        </p:nvSpPr>
        <p:spPr>
          <a:xfrm>
            <a:off x="8110936" y="4358376"/>
            <a:ext cx="412082" cy="273844"/>
          </a:xfrm>
        </p:spPr>
        <p:txBody>
          <a:bodyPr/>
          <a:lstStyle/>
          <a:p>
            <a:pPr defTabSz="685800">
              <a:buClrTx/>
            </a:pPr>
            <a:fld id="{D495E168-DA5E-4888-8D8A-92B118324C14}" type="slidenum">
              <a:rPr lang="ru-RU" kern="1200">
                <a:solidFill>
                  <a:prstClr val="white"/>
                </a:solidFill>
                <a:ea typeface="+mn-ea"/>
                <a:cs typeface="+mn-cs"/>
              </a:rPr>
              <a:pPr defTabSz="685800">
                <a:buClrTx/>
              </a:pPr>
              <a:t>9</a:t>
            </a:fld>
            <a:endParaRPr lang="ru-RU" kern="1200" dirty="0">
              <a:solidFill>
                <a:prstClr val="white"/>
              </a:solidFill>
              <a:ea typeface="+mn-ea"/>
              <a:cs typeface="+mn-cs"/>
            </a:endParaRPr>
          </a:p>
        </p:txBody>
      </p:sp>
      <p:sp>
        <p:nvSpPr>
          <p:cNvPr id="3" name="Title 2">
            <a:extLst>
              <a:ext uri="{FF2B5EF4-FFF2-40B4-BE49-F238E27FC236}">
                <a16:creationId xmlns:a16="http://schemas.microsoft.com/office/drawing/2014/main" id="{6436951E-0AEE-4C71-B12D-2539B19D6ADC}"/>
              </a:ext>
            </a:extLst>
          </p:cNvPr>
          <p:cNvSpPr>
            <a:spLocks noGrp="1"/>
          </p:cNvSpPr>
          <p:nvPr>
            <p:ph type="title"/>
          </p:nvPr>
        </p:nvSpPr>
        <p:spPr/>
        <p:txBody>
          <a:bodyPr/>
          <a:lstStyle/>
          <a:p>
            <a:r>
              <a:rPr lang="en-IN" dirty="0"/>
              <a:t>Key Points from PESTLE</a:t>
            </a:r>
            <a:endParaRPr lang="en-US" dirty="0"/>
          </a:p>
        </p:txBody>
      </p:sp>
      <p:pic>
        <p:nvPicPr>
          <p:cNvPr id="5" name="Graphic 4" descr="Stopwatch">
            <a:extLst>
              <a:ext uri="{FF2B5EF4-FFF2-40B4-BE49-F238E27FC236}">
                <a16:creationId xmlns:a16="http://schemas.microsoft.com/office/drawing/2014/main" id="{882B0626-F94D-4118-852F-3513803537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5536" y="1457324"/>
            <a:ext cx="830873" cy="830873"/>
          </a:xfrm>
          <a:prstGeom prst="rect">
            <a:avLst/>
          </a:prstGeom>
        </p:spPr>
      </p:pic>
      <p:pic>
        <p:nvPicPr>
          <p:cNvPr id="7" name="Graphic 6" descr="Bus">
            <a:extLst>
              <a:ext uri="{FF2B5EF4-FFF2-40B4-BE49-F238E27FC236}">
                <a16:creationId xmlns:a16="http://schemas.microsoft.com/office/drawing/2014/main" id="{312500A7-F0A8-430B-992A-6B968FCBB2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0601" y="1457324"/>
            <a:ext cx="830873" cy="830873"/>
          </a:xfrm>
          <a:prstGeom prst="rect">
            <a:avLst/>
          </a:prstGeom>
        </p:spPr>
      </p:pic>
      <p:pic>
        <p:nvPicPr>
          <p:cNvPr id="9" name="Graphic 8" descr="Person eating">
            <a:extLst>
              <a:ext uri="{FF2B5EF4-FFF2-40B4-BE49-F238E27FC236}">
                <a16:creationId xmlns:a16="http://schemas.microsoft.com/office/drawing/2014/main" id="{2E7DC368-506F-421F-868B-369D603C2D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21573" y="3120830"/>
            <a:ext cx="830873" cy="830873"/>
          </a:xfrm>
          <a:prstGeom prst="rect">
            <a:avLst/>
          </a:prstGeom>
        </p:spPr>
      </p:pic>
      <p:pic>
        <p:nvPicPr>
          <p:cNvPr id="11" name="Graphic 10" descr="Wireless">
            <a:extLst>
              <a:ext uri="{FF2B5EF4-FFF2-40B4-BE49-F238E27FC236}">
                <a16:creationId xmlns:a16="http://schemas.microsoft.com/office/drawing/2014/main" id="{D21701B0-D1E2-40DF-977C-2CF5B91951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68441" y="3231432"/>
            <a:ext cx="830873" cy="830873"/>
          </a:xfrm>
          <a:prstGeom prst="rect">
            <a:avLst/>
          </a:prstGeom>
        </p:spPr>
      </p:pic>
      <p:pic>
        <p:nvPicPr>
          <p:cNvPr id="13" name="Graphic 12" descr="Disconnected">
            <a:extLst>
              <a:ext uri="{FF2B5EF4-FFF2-40B4-BE49-F238E27FC236}">
                <a16:creationId xmlns:a16="http://schemas.microsoft.com/office/drawing/2014/main" id="{272AC0DB-D362-4191-B395-1FC1B1F992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41657" y="1527528"/>
            <a:ext cx="685800" cy="685800"/>
          </a:xfrm>
          <a:prstGeom prst="rect">
            <a:avLst/>
          </a:prstGeom>
        </p:spPr>
      </p:pic>
      <p:sp>
        <p:nvSpPr>
          <p:cNvPr id="15" name="TextBox 14">
            <a:extLst>
              <a:ext uri="{FF2B5EF4-FFF2-40B4-BE49-F238E27FC236}">
                <a16:creationId xmlns:a16="http://schemas.microsoft.com/office/drawing/2014/main" id="{30E79CD2-15C6-4E35-AB4F-EAF569F13340}"/>
              </a:ext>
            </a:extLst>
          </p:cNvPr>
          <p:cNvSpPr txBox="1"/>
          <p:nvPr/>
        </p:nvSpPr>
        <p:spPr>
          <a:xfrm>
            <a:off x="404278" y="2460280"/>
            <a:ext cx="2453387" cy="415498"/>
          </a:xfrm>
          <a:prstGeom prst="rect">
            <a:avLst/>
          </a:prstGeom>
          <a:noFill/>
        </p:spPr>
        <p:txBody>
          <a:bodyPr wrap="square">
            <a:spAutoFit/>
          </a:bodyPr>
          <a:lstStyle/>
          <a:p>
            <a:pPr algn="ctr" defTabSz="685800">
              <a:buClrTx/>
            </a:pPr>
            <a:r>
              <a:rPr lang="en-AS" sz="1050" b="1" i="1" kern="1200" dirty="0">
                <a:solidFill>
                  <a:prstClr val="black"/>
                </a:solidFill>
                <a:ea typeface="+mn-ea"/>
                <a:cs typeface="+mn-cs"/>
              </a:rPr>
              <a:t>The Average American</a:t>
            </a:r>
            <a:br>
              <a:rPr lang="en-AS" sz="1050" kern="1200" dirty="0">
                <a:solidFill>
                  <a:prstClr val="black"/>
                </a:solidFill>
                <a:ea typeface="+mn-ea"/>
                <a:cs typeface="+mn-cs"/>
              </a:rPr>
            </a:br>
            <a:r>
              <a:rPr lang="en-AS" sz="1050" kern="1200" dirty="0">
                <a:solidFill>
                  <a:prstClr val="black"/>
                </a:solidFill>
                <a:ea typeface="+mn-ea"/>
                <a:cs typeface="+mn-cs"/>
              </a:rPr>
              <a:t>5 hours spent each day doing nothing</a:t>
            </a:r>
            <a:endParaRPr lang="en-US" sz="1050" kern="1200" dirty="0">
              <a:solidFill>
                <a:prstClr val="black"/>
              </a:solidFill>
              <a:ea typeface="+mn-ea"/>
              <a:cs typeface="+mn-cs"/>
            </a:endParaRPr>
          </a:p>
        </p:txBody>
      </p:sp>
      <p:sp>
        <p:nvSpPr>
          <p:cNvPr id="16" name="TextBox 15">
            <a:extLst>
              <a:ext uri="{FF2B5EF4-FFF2-40B4-BE49-F238E27FC236}">
                <a16:creationId xmlns:a16="http://schemas.microsoft.com/office/drawing/2014/main" id="{DCDABB31-2523-4EF0-917B-EBB1FA6190DE}"/>
              </a:ext>
            </a:extLst>
          </p:cNvPr>
          <p:cNvSpPr txBox="1"/>
          <p:nvPr/>
        </p:nvSpPr>
        <p:spPr>
          <a:xfrm>
            <a:off x="3089343" y="2460280"/>
            <a:ext cx="2453387" cy="415498"/>
          </a:xfrm>
          <a:prstGeom prst="rect">
            <a:avLst/>
          </a:prstGeom>
          <a:noFill/>
        </p:spPr>
        <p:txBody>
          <a:bodyPr wrap="square">
            <a:spAutoFit/>
          </a:bodyPr>
          <a:lstStyle/>
          <a:p>
            <a:pPr algn="ctr" defTabSz="685800">
              <a:buClrTx/>
            </a:pPr>
            <a:r>
              <a:rPr lang="en-AS" sz="1050" b="1" i="1" kern="1200" dirty="0">
                <a:solidFill>
                  <a:prstClr val="black"/>
                </a:solidFill>
                <a:ea typeface="+mn-ea"/>
                <a:cs typeface="+mn-cs"/>
              </a:rPr>
              <a:t>The Working Professional</a:t>
            </a:r>
            <a:br>
              <a:rPr lang="en-AS" sz="1050" kern="1200" dirty="0">
                <a:solidFill>
                  <a:prstClr val="black"/>
                </a:solidFill>
                <a:ea typeface="+mn-ea"/>
                <a:cs typeface="+mn-cs"/>
              </a:rPr>
            </a:br>
            <a:r>
              <a:rPr lang="en-AS" sz="1050" kern="1200" dirty="0">
                <a:solidFill>
                  <a:prstClr val="black"/>
                </a:solidFill>
                <a:ea typeface="+mn-ea"/>
                <a:cs typeface="+mn-cs"/>
              </a:rPr>
              <a:t>55 minutes spent travelling each day</a:t>
            </a:r>
            <a:endParaRPr lang="en-US" sz="1050" kern="1200" dirty="0">
              <a:solidFill>
                <a:prstClr val="black"/>
              </a:solidFill>
              <a:ea typeface="+mn-ea"/>
              <a:cs typeface="+mn-cs"/>
            </a:endParaRPr>
          </a:p>
        </p:txBody>
      </p:sp>
      <p:sp>
        <p:nvSpPr>
          <p:cNvPr id="17" name="TextBox 16">
            <a:extLst>
              <a:ext uri="{FF2B5EF4-FFF2-40B4-BE49-F238E27FC236}">
                <a16:creationId xmlns:a16="http://schemas.microsoft.com/office/drawing/2014/main" id="{4CF25428-F270-4518-AA06-088FDA553AB7}"/>
              </a:ext>
            </a:extLst>
          </p:cNvPr>
          <p:cNvSpPr txBox="1"/>
          <p:nvPr/>
        </p:nvSpPr>
        <p:spPr>
          <a:xfrm>
            <a:off x="4526859" y="4062620"/>
            <a:ext cx="2820299" cy="577081"/>
          </a:xfrm>
          <a:prstGeom prst="rect">
            <a:avLst/>
          </a:prstGeom>
          <a:noFill/>
        </p:spPr>
        <p:txBody>
          <a:bodyPr wrap="square">
            <a:spAutoFit/>
          </a:bodyPr>
          <a:lstStyle/>
          <a:p>
            <a:pPr algn="ctr" defTabSz="685800">
              <a:buClrTx/>
            </a:pPr>
            <a:r>
              <a:rPr lang="en-AS" sz="1050" b="1" i="1" kern="1200" dirty="0">
                <a:solidFill>
                  <a:prstClr val="black"/>
                </a:solidFill>
                <a:ea typeface="+mn-ea"/>
                <a:cs typeface="+mn-cs"/>
              </a:rPr>
              <a:t>The Chasing Loneliness</a:t>
            </a:r>
            <a:br>
              <a:rPr lang="en-AS" sz="1050" kern="1200" dirty="0">
                <a:solidFill>
                  <a:prstClr val="black"/>
                </a:solidFill>
                <a:ea typeface="+mn-ea"/>
                <a:cs typeface="+mn-cs"/>
              </a:rPr>
            </a:br>
            <a:r>
              <a:rPr lang="en-AS" sz="1050" kern="1200" dirty="0">
                <a:solidFill>
                  <a:prstClr val="black"/>
                </a:solidFill>
                <a:ea typeface="+mn-ea"/>
                <a:cs typeface="+mn-cs"/>
              </a:rPr>
              <a:t>37% of meals consumed alone not by choice</a:t>
            </a:r>
            <a:endParaRPr lang="en-US" sz="1050" kern="1200" dirty="0">
              <a:solidFill>
                <a:prstClr val="black"/>
              </a:solidFill>
              <a:ea typeface="+mn-ea"/>
              <a:cs typeface="+mn-cs"/>
            </a:endParaRPr>
          </a:p>
        </p:txBody>
      </p:sp>
      <p:sp>
        <p:nvSpPr>
          <p:cNvPr id="20" name="TextBox 19">
            <a:extLst>
              <a:ext uri="{FF2B5EF4-FFF2-40B4-BE49-F238E27FC236}">
                <a16:creationId xmlns:a16="http://schemas.microsoft.com/office/drawing/2014/main" id="{2C6F06D1-34A1-4BAD-BA0E-2D92DC70C626}"/>
              </a:ext>
            </a:extLst>
          </p:cNvPr>
          <p:cNvSpPr txBox="1"/>
          <p:nvPr/>
        </p:nvSpPr>
        <p:spPr>
          <a:xfrm>
            <a:off x="1473726" y="4062304"/>
            <a:ext cx="2820301" cy="415498"/>
          </a:xfrm>
          <a:prstGeom prst="rect">
            <a:avLst/>
          </a:prstGeom>
          <a:noFill/>
        </p:spPr>
        <p:txBody>
          <a:bodyPr wrap="square">
            <a:spAutoFit/>
          </a:bodyPr>
          <a:lstStyle/>
          <a:p>
            <a:pPr algn="ctr" defTabSz="685800">
              <a:buClrTx/>
            </a:pPr>
            <a:r>
              <a:rPr lang="en-AS" sz="1050" b="1" i="1" kern="1200" dirty="0">
                <a:solidFill>
                  <a:prstClr val="black"/>
                </a:solidFill>
                <a:ea typeface="+mn-ea"/>
                <a:cs typeface="+mn-cs"/>
              </a:rPr>
              <a:t>The Disconnected Workspace</a:t>
            </a:r>
            <a:br>
              <a:rPr lang="en-AS" sz="1050" kern="1200" dirty="0">
                <a:solidFill>
                  <a:prstClr val="black"/>
                </a:solidFill>
                <a:ea typeface="+mn-ea"/>
                <a:cs typeface="+mn-cs"/>
              </a:rPr>
            </a:br>
            <a:r>
              <a:rPr lang="en-AS" sz="1050" kern="1200" dirty="0">
                <a:solidFill>
                  <a:prstClr val="black"/>
                </a:solidFill>
                <a:ea typeface="+mn-ea"/>
                <a:cs typeface="+mn-cs"/>
              </a:rPr>
              <a:t>Social Tech can boost productivity by 25%</a:t>
            </a:r>
            <a:endParaRPr lang="en-US" sz="1050" kern="1200" dirty="0">
              <a:solidFill>
                <a:prstClr val="black"/>
              </a:solidFill>
              <a:ea typeface="+mn-ea"/>
              <a:cs typeface="+mn-cs"/>
            </a:endParaRPr>
          </a:p>
        </p:txBody>
      </p:sp>
      <p:sp>
        <p:nvSpPr>
          <p:cNvPr id="21" name="TextBox 20">
            <a:extLst>
              <a:ext uri="{FF2B5EF4-FFF2-40B4-BE49-F238E27FC236}">
                <a16:creationId xmlns:a16="http://schemas.microsoft.com/office/drawing/2014/main" id="{F8101702-D340-4E17-844F-ECF6B78B70F6}"/>
              </a:ext>
            </a:extLst>
          </p:cNvPr>
          <p:cNvSpPr txBox="1"/>
          <p:nvPr/>
        </p:nvSpPr>
        <p:spPr>
          <a:xfrm>
            <a:off x="5774407" y="2457475"/>
            <a:ext cx="2820301" cy="577081"/>
          </a:xfrm>
          <a:prstGeom prst="rect">
            <a:avLst/>
          </a:prstGeom>
          <a:noFill/>
        </p:spPr>
        <p:txBody>
          <a:bodyPr wrap="square">
            <a:spAutoFit/>
          </a:bodyPr>
          <a:lstStyle/>
          <a:p>
            <a:pPr algn="ctr" defTabSz="685800">
              <a:buClrTx/>
            </a:pPr>
            <a:r>
              <a:rPr lang="en-AS" sz="1050" b="1" i="1" kern="1200" dirty="0">
                <a:solidFill>
                  <a:prstClr val="black"/>
                </a:solidFill>
                <a:ea typeface="+mn-ea"/>
                <a:cs typeface="+mn-cs"/>
              </a:rPr>
              <a:t>The Millennial</a:t>
            </a:r>
            <a:br>
              <a:rPr lang="en-AS" sz="1050" kern="1200" dirty="0">
                <a:solidFill>
                  <a:prstClr val="black"/>
                </a:solidFill>
                <a:ea typeface="+mn-ea"/>
                <a:cs typeface="+mn-cs"/>
              </a:rPr>
            </a:br>
            <a:r>
              <a:rPr lang="en-AS" sz="1050" kern="1200" dirty="0">
                <a:solidFill>
                  <a:prstClr val="black"/>
                </a:solidFill>
                <a:ea typeface="+mn-ea"/>
                <a:cs typeface="+mn-cs"/>
              </a:rPr>
              <a:t>26% do not know their neighbour's first name</a:t>
            </a:r>
            <a:endParaRPr lang="en-US" sz="1050" kern="1200" dirty="0">
              <a:solidFill>
                <a:prstClr val="black"/>
              </a:solidFill>
              <a:ea typeface="+mn-ea"/>
              <a:cs typeface="+mn-cs"/>
            </a:endParaRPr>
          </a:p>
        </p:txBody>
      </p:sp>
      <p:sp>
        <p:nvSpPr>
          <p:cNvPr id="27" name="TextBox 26">
            <a:extLst>
              <a:ext uri="{FF2B5EF4-FFF2-40B4-BE49-F238E27FC236}">
                <a16:creationId xmlns:a16="http://schemas.microsoft.com/office/drawing/2014/main" id="{5F1F71BB-0068-4FE9-A515-84471EB78377}"/>
              </a:ext>
            </a:extLst>
          </p:cNvPr>
          <p:cNvSpPr txBox="1"/>
          <p:nvPr/>
        </p:nvSpPr>
        <p:spPr>
          <a:xfrm>
            <a:off x="1399802" y="2837308"/>
            <a:ext cx="462339" cy="207749"/>
          </a:xfrm>
          <a:prstGeom prst="rect">
            <a:avLst/>
          </a:prstGeom>
          <a:noFill/>
        </p:spPr>
        <p:txBody>
          <a:bodyPr wrap="square">
            <a:spAutoFit/>
          </a:bodyPr>
          <a:lstStyle/>
          <a:p>
            <a:pPr algn="ctr" defTabSz="685800">
              <a:buClrTx/>
            </a:pPr>
            <a:r>
              <a:rPr lang="en-US" sz="750" kern="1200" dirty="0">
                <a:solidFill>
                  <a:prstClr val="black"/>
                </a:solidFill>
                <a:ea typeface="+mn-ea"/>
                <a:cs typeface="+mn-cs"/>
                <a:hlinkClick r:id="rId13"/>
              </a:rPr>
              <a:t>CDC</a:t>
            </a:r>
            <a:r>
              <a:rPr lang="en-AS" sz="750" kern="1200" baseline="30000" dirty="0">
                <a:solidFill>
                  <a:prstClr val="black"/>
                </a:solidFill>
                <a:ea typeface="+mn-ea"/>
                <a:cs typeface="+mn-cs"/>
              </a:rPr>
              <a:t>2</a:t>
            </a:r>
            <a:r>
              <a:rPr lang="en-US" sz="750" kern="1200" dirty="0">
                <a:solidFill>
                  <a:prstClr val="black"/>
                </a:solidFill>
                <a:ea typeface="+mn-ea"/>
                <a:cs typeface="+mn-cs"/>
              </a:rPr>
              <a:t> </a:t>
            </a:r>
            <a:endParaRPr lang="en-AS" sz="750" kern="1200" dirty="0">
              <a:solidFill>
                <a:prstClr val="black"/>
              </a:solidFill>
              <a:ea typeface="+mn-ea"/>
              <a:cs typeface="+mn-cs"/>
            </a:endParaRPr>
          </a:p>
        </p:txBody>
      </p:sp>
      <p:sp>
        <p:nvSpPr>
          <p:cNvPr id="28" name="TextBox 27">
            <a:extLst>
              <a:ext uri="{FF2B5EF4-FFF2-40B4-BE49-F238E27FC236}">
                <a16:creationId xmlns:a16="http://schemas.microsoft.com/office/drawing/2014/main" id="{8762440F-20CF-4213-9690-87EDD29FE56A}"/>
              </a:ext>
            </a:extLst>
          </p:cNvPr>
          <p:cNvSpPr txBox="1"/>
          <p:nvPr/>
        </p:nvSpPr>
        <p:spPr>
          <a:xfrm>
            <a:off x="3970574" y="2837308"/>
            <a:ext cx="690923" cy="323165"/>
          </a:xfrm>
          <a:prstGeom prst="rect">
            <a:avLst/>
          </a:prstGeom>
          <a:noFill/>
        </p:spPr>
        <p:txBody>
          <a:bodyPr wrap="square">
            <a:spAutoFit/>
          </a:bodyPr>
          <a:lstStyle/>
          <a:p>
            <a:pPr algn="ctr" defTabSz="685800">
              <a:buClrTx/>
            </a:pPr>
            <a:r>
              <a:rPr lang="en-US" sz="750" kern="1200" dirty="0">
                <a:solidFill>
                  <a:prstClr val="black"/>
                </a:solidFill>
                <a:ea typeface="+mn-ea"/>
                <a:cs typeface="+mn-cs"/>
                <a:hlinkClick r:id="rId14"/>
              </a:rPr>
              <a:t>census.gov</a:t>
            </a:r>
            <a:r>
              <a:rPr lang="en-AS" sz="750" kern="1200" baseline="30000" dirty="0">
                <a:solidFill>
                  <a:prstClr val="black"/>
                </a:solidFill>
                <a:ea typeface="+mn-ea"/>
                <a:cs typeface="+mn-cs"/>
              </a:rPr>
              <a:t>3</a:t>
            </a:r>
            <a:r>
              <a:rPr lang="en-US" sz="750" kern="1200" dirty="0">
                <a:solidFill>
                  <a:prstClr val="black"/>
                </a:solidFill>
                <a:ea typeface="+mn-ea"/>
                <a:cs typeface="+mn-cs"/>
              </a:rPr>
              <a:t> </a:t>
            </a:r>
            <a:endParaRPr lang="en-AS" sz="750" kern="1200" dirty="0">
              <a:solidFill>
                <a:prstClr val="black"/>
              </a:solidFill>
              <a:ea typeface="+mn-ea"/>
              <a:cs typeface="+mn-cs"/>
            </a:endParaRPr>
          </a:p>
        </p:txBody>
      </p:sp>
      <p:sp>
        <p:nvSpPr>
          <p:cNvPr id="29" name="TextBox 28">
            <a:extLst>
              <a:ext uri="{FF2B5EF4-FFF2-40B4-BE49-F238E27FC236}">
                <a16:creationId xmlns:a16="http://schemas.microsoft.com/office/drawing/2014/main" id="{AEC963B0-D982-4FA5-BBCC-E7804C068EAF}"/>
              </a:ext>
            </a:extLst>
          </p:cNvPr>
          <p:cNvSpPr txBox="1"/>
          <p:nvPr/>
        </p:nvSpPr>
        <p:spPr>
          <a:xfrm>
            <a:off x="6766338" y="2973819"/>
            <a:ext cx="877672" cy="207749"/>
          </a:xfrm>
          <a:prstGeom prst="rect">
            <a:avLst/>
          </a:prstGeom>
          <a:noFill/>
        </p:spPr>
        <p:txBody>
          <a:bodyPr wrap="square">
            <a:spAutoFit/>
          </a:bodyPr>
          <a:lstStyle/>
          <a:p>
            <a:pPr algn="ctr" defTabSz="685800">
              <a:buClrTx/>
            </a:pPr>
            <a:r>
              <a:rPr lang="en-US" sz="750" kern="1200" dirty="0" err="1">
                <a:solidFill>
                  <a:prstClr val="black"/>
                </a:solidFill>
                <a:ea typeface="+mn-ea"/>
                <a:cs typeface="+mn-cs"/>
                <a:hlinkClick r:id="rId15"/>
              </a:rPr>
              <a:t>OnePoll</a:t>
            </a:r>
            <a:r>
              <a:rPr lang="en-US" sz="750" kern="1200" dirty="0">
                <a:solidFill>
                  <a:prstClr val="black"/>
                </a:solidFill>
                <a:ea typeface="+mn-ea"/>
                <a:cs typeface="+mn-cs"/>
                <a:hlinkClick r:id="rId15"/>
              </a:rPr>
              <a:t> Study</a:t>
            </a:r>
            <a:r>
              <a:rPr lang="en-AS" sz="750" kern="1200" baseline="30000" dirty="0">
                <a:solidFill>
                  <a:prstClr val="black"/>
                </a:solidFill>
                <a:ea typeface="+mn-ea"/>
                <a:cs typeface="+mn-cs"/>
              </a:rPr>
              <a:t>4</a:t>
            </a:r>
            <a:r>
              <a:rPr lang="en-US" sz="750" kern="1200" dirty="0">
                <a:solidFill>
                  <a:prstClr val="black"/>
                </a:solidFill>
                <a:ea typeface="+mn-ea"/>
                <a:cs typeface="+mn-cs"/>
              </a:rPr>
              <a:t> </a:t>
            </a:r>
            <a:endParaRPr lang="en-AS" sz="750" kern="1200" dirty="0">
              <a:solidFill>
                <a:prstClr val="black"/>
              </a:solidFill>
              <a:ea typeface="+mn-ea"/>
              <a:cs typeface="+mn-cs"/>
            </a:endParaRPr>
          </a:p>
        </p:txBody>
      </p:sp>
      <p:sp>
        <p:nvSpPr>
          <p:cNvPr id="30" name="TextBox 29">
            <a:extLst>
              <a:ext uri="{FF2B5EF4-FFF2-40B4-BE49-F238E27FC236}">
                <a16:creationId xmlns:a16="http://schemas.microsoft.com/office/drawing/2014/main" id="{AC260C6A-040E-419B-97A7-EBCB23F3F78D}"/>
              </a:ext>
            </a:extLst>
          </p:cNvPr>
          <p:cNvSpPr txBox="1"/>
          <p:nvPr/>
        </p:nvSpPr>
        <p:spPr>
          <a:xfrm>
            <a:off x="2404253" y="4464938"/>
            <a:ext cx="959247" cy="207749"/>
          </a:xfrm>
          <a:prstGeom prst="rect">
            <a:avLst/>
          </a:prstGeom>
          <a:noFill/>
        </p:spPr>
        <p:txBody>
          <a:bodyPr wrap="square">
            <a:spAutoFit/>
          </a:bodyPr>
          <a:lstStyle/>
          <a:p>
            <a:pPr algn="ctr" defTabSz="685800">
              <a:buClrTx/>
            </a:pPr>
            <a:r>
              <a:rPr lang="en-US" sz="750" kern="1200" dirty="0">
                <a:solidFill>
                  <a:prstClr val="black"/>
                </a:solidFill>
                <a:ea typeface="+mn-ea"/>
                <a:cs typeface="+mn-cs"/>
                <a:hlinkClick r:id="rId16"/>
              </a:rPr>
              <a:t>McKinsey Study</a:t>
            </a:r>
            <a:r>
              <a:rPr lang="en-AS" sz="750" kern="1200" baseline="30000" dirty="0">
                <a:solidFill>
                  <a:prstClr val="black"/>
                </a:solidFill>
                <a:ea typeface="+mn-ea"/>
                <a:cs typeface="+mn-cs"/>
              </a:rPr>
              <a:t>5</a:t>
            </a:r>
            <a:r>
              <a:rPr lang="en-US" sz="750" kern="1200" dirty="0">
                <a:solidFill>
                  <a:prstClr val="black"/>
                </a:solidFill>
                <a:ea typeface="+mn-ea"/>
                <a:cs typeface="+mn-cs"/>
              </a:rPr>
              <a:t> </a:t>
            </a:r>
            <a:endParaRPr lang="en-AS" sz="750" kern="1200" dirty="0">
              <a:solidFill>
                <a:prstClr val="black"/>
              </a:solidFill>
              <a:ea typeface="+mn-ea"/>
              <a:cs typeface="+mn-cs"/>
            </a:endParaRPr>
          </a:p>
        </p:txBody>
      </p:sp>
      <p:sp>
        <p:nvSpPr>
          <p:cNvPr id="31" name="TextBox 30">
            <a:extLst>
              <a:ext uri="{FF2B5EF4-FFF2-40B4-BE49-F238E27FC236}">
                <a16:creationId xmlns:a16="http://schemas.microsoft.com/office/drawing/2014/main" id="{41147E3B-244B-4F46-A236-1CFD7BD25BF9}"/>
              </a:ext>
            </a:extLst>
          </p:cNvPr>
          <p:cNvSpPr txBox="1"/>
          <p:nvPr/>
        </p:nvSpPr>
        <p:spPr>
          <a:xfrm>
            <a:off x="5457384" y="4568812"/>
            <a:ext cx="959247" cy="207749"/>
          </a:xfrm>
          <a:prstGeom prst="rect">
            <a:avLst/>
          </a:prstGeom>
          <a:noFill/>
        </p:spPr>
        <p:txBody>
          <a:bodyPr wrap="square">
            <a:spAutoFit/>
          </a:bodyPr>
          <a:lstStyle/>
          <a:p>
            <a:pPr algn="ctr" defTabSz="685800">
              <a:buClrTx/>
            </a:pPr>
            <a:r>
              <a:rPr lang="en-US" sz="750" kern="1200" dirty="0">
                <a:solidFill>
                  <a:prstClr val="black"/>
                </a:solidFill>
                <a:ea typeface="+mn-ea"/>
                <a:cs typeface="+mn-cs"/>
                <a:hlinkClick r:id="rId17"/>
              </a:rPr>
              <a:t>Forbes</a:t>
            </a:r>
            <a:r>
              <a:rPr lang="en-AS" sz="750" kern="1200" baseline="30000" dirty="0">
                <a:solidFill>
                  <a:prstClr val="black"/>
                </a:solidFill>
                <a:ea typeface="+mn-ea"/>
                <a:cs typeface="+mn-cs"/>
              </a:rPr>
              <a:t>6</a:t>
            </a:r>
            <a:r>
              <a:rPr lang="en-US" sz="750" kern="1200" dirty="0">
                <a:solidFill>
                  <a:prstClr val="black"/>
                </a:solidFill>
                <a:ea typeface="+mn-ea"/>
                <a:cs typeface="+mn-cs"/>
              </a:rPr>
              <a:t> </a:t>
            </a:r>
            <a:endParaRPr lang="en-AS" sz="750" kern="1200" dirty="0">
              <a:solidFill>
                <a:prstClr val="black"/>
              </a:solidFill>
              <a:ea typeface="+mn-ea"/>
              <a:cs typeface="+mn-cs"/>
            </a:endParaRPr>
          </a:p>
        </p:txBody>
      </p:sp>
      <p:sp>
        <p:nvSpPr>
          <p:cNvPr id="32" name="TextBox 31">
            <a:extLst>
              <a:ext uri="{FF2B5EF4-FFF2-40B4-BE49-F238E27FC236}">
                <a16:creationId xmlns:a16="http://schemas.microsoft.com/office/drawing/2014/main" id="{0EA4D013-C6BD-4D7D-8055-D8BE331CDC25}"/>
              </a:ext>
            </a:extLst>
          </p:cNvPr>
          <p:cNvSpPr txBox="1"/>
          <p:nvPr/>
        </p:nvSpPr>
        <p:spPr>
          <a:xfrm>
            <a:off x="6742585" y="4859767"/>
            <a:ext cx="2223762" cy="219291"/>
          </a:xfrm>
          <a:prstGeom prst="rect">
            <a:avLst/>
          </a:prstGeom>
          <a:noFill/>
        </p:spPr>
        <p:txBody>
          <a:bodyPr wrap="square" rtlCol="0">
            <a:spAutoFit/>
          </a:bodyPr>
          <a:lstStyle/>
          <a:p>
            <a:pPr algn="ctr" defTabSz="685800">
              <a:buClrTx/>
            </a:pPr>
            <a:r>
              <a:rPr lang="en-AS" sz="825" i="1" kern="1200" dirty="0">
                <a:solidFill>
                  <a:prstClr val="black"/>
                </a:solidFill>
                <a:ea typeface="+mn-ea"/>
                <a:cs typeface="+mn-cs"/>
              </a:rPr>
              <a:t>Sources available in Appendix</a:t>
            </a:r>
            <a:endParaRPr lang="en-US" sz="900" i="1" kern="1200" dirty="0">
              <a:solidFill>
                <a:prstClr val="black"/>
              </a:solidFill>
              <a:ea typeface="+mn-ea"/>
              <a:cs typeface="+mn-cs"/>
            </a:endParaRPr>
          </a:p>
        </p:txBody>
      </p:sp>
    </p:spTree>
    <p:extLst>
      <p:ext uri="{BB962C8B-B14F-4D97-AF65-F5344CB8AC3E}">
        <p14:creationId xmlns:p14="http://schemas.microsoft.com/office/powerpoint/2010/main" val="65859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HCII Presentatio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2425</TotalTime>
  <Words>2951</Words>
  <Application>Microsoft Office PowerPoint</Application>
  <PresentationFormat>On-screen Show (16:9)</PresentationFormat>
  <Paragraphs>305</Paragraphs>
  <Slides>19</Slides>
  <Notes>17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Bahnschrift SemiBold</vt:lpstr>
      <vt:lpstr>Calibri</vt:lpstr>
      <vt:lpstr>Poppins</vt:lpstr>
      <vt:lpstr>Miller Text</vt:lpstr>
      <vt:lpstr>Open Sans</vt:lpstr>
      <vt:lpstr>Open Sans Light</vt:lpstr>
      <vt:lpstr>Century Gothic</vt:lpstr>
      <vt:lpstr>Helvetica Neue Light</vt:lpstr>
      <vt:lpstr>Arial</vt:lpstr>
      <vt:lpstr>Helvetica Neue</vt:lpstr>
      <vt:lpstr>HCII Presentation Template</vt:lpstr>
      <vt:lpstr>1_Office Theme</vt:lpstr>
      <vt:lpstr>PowerPoint Presentation</vt:lpstr>
      <vt:lpstr>PowerPoint Presentation</vt:lpstr>
      <vt:lpstr>Our Mission</vt:lpstr>
      <vt:lpstr>Why are conversations not happening?</vt:lpstr>
      <vt:lpstr>Why are conversations not happening?</vt:lpstr>
      <vt:lpstr>Problem – Psychological Science POV</vt:lpstr>
      <vt:lpstr>Problem – Users POV</vt:lpstr>
      <vt:lpstr>PESTLE Analysis</vt:lpstr>
      <vt:lpstr>Key Points from PESTLE</vt:lpstr>
      <vt:lpstr>Product Opportunity Gap</vt:lpstr>
      <vt:lpstr>Our Solution - MVP</vt:lpstr>
      <vt:lpstr>Sneak Peek</vt:lpstr>
      <vt:lpstr>Sneak Peek</vt:lpstr>
      <vt:lpstr>Persona</vt:lpstr>
      <vt:lpstr>Value Flow</vt:lpstr>
      <vt:lpstr>Our Differentiators</vt:lpstr>
      <vt:lpstr>Potential Market Size and Revenue</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CHIRAG HURIA</dc:creator>
  <cp:lastModifiedBy>CHIRAG HURIA</cp:lastModifiedBy>
  <cp:revision>28</cp:revision>
  <dcterms:modified xsi:type="dcterms:W3CDTF">2022-02-23T08:49:40Z</dcterms:modified>
</cp:coreProperties>
</file>